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8" r:id="rId2"/>
    <p:sldId id="405" r:id="rId3"/>
    <p:sldId id="414" r:id="rId4"/>
    <p:sldId id="349" r:id="rId5"/>
    <p:sldId id="416" r:id="rId6"/>
    <p:sldId id="402" r:id="rId7"/>
    <p:sldId id="427" r:id="rId8"/>
    <p:sldId id="431" r:id="rId9"/>
    <p:sldId id="440" r:id="rId10"/>
    <p:sldId id="443" r:id="rId11"/>
    <p:sldId id="438" r:id="rId12"/>
    <p:sldId id="439" r:id="rId13"/>
    <p:sldId id="444" r:id="rId14"/>
    <p:sldId id="447" r:id="rId15"/>
    <p:sldId id="445" r:id="rId16"/>
    <p:sldId id="409" r:id="rId17"/>
    <p:sldId id="410" r:id="rId18"/>
    <p:sldId id="421" r:id="rId19"/>
    <p:sldId id="330" r:id="rId20"/>
    <p:sldId id="449" r:id="rId21"/>
    <p:sldId id="451" r:id="rId22"/>
    <p:sldId id="453" r:id="rId23"/>
    <p:sldId id="362" r:id="rId24"/>
    <p:sldId id="313" r:id="rId25"/>
    <p:sldId id="419" r:id="rId26"/>
    <p:sldId id="455" r:id="rId27"/>
    <p:sldId id="454" r:id="rId28"/>
  </p:sldIdLst>
  <p:sldSz cx="9144000" cy="6858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ECFF7B"/>
    <a:srgbClr val="5CC897"/>
    <a:srgbClr val="CA275B"/>
    <a:srgbClr val="010529"/>
    <a:srgbClr val="02093F"/>
    <a:srgbClr val="2E99EE"/>
    <a:srgbClr val="5266FF"/>
    <a:srgbClr val="0C1268"/>
    <a:srgbClr val="3E3E3E"/>
    <a:srgbClr val="2DAA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2" autoAdjust="0"/>
    <p:restoredTop sz="88055" autoAdjust="0"/>
  </p:normalViewPr>
  <p:slideViewPr>
    <p:cSldViewPr snapToObjects="1">
      <p:cViewPr>
        <p:scale>
          <a:sx n="92" d="100"/>
          <a:sy n="92" d="100"/>
        </p:scale>
        <p:origin x="-151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119" d="100"/>
          <a:sy n="119" d="100"/>
        </p:scale>
        <p:origin x="-3984" y="-96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F869B5-BB49-2940-B173-B22ABAE5FA67}" type="datetime1">
              <a:rPr lang="en-US" smtClean="0"/>
              <a:pPr/>
              <a:t>9/14/14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B5FCA6-891D-F448-8091-1872F1CBBB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097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AD82D8-034D-8D41-954F-3B34A2E5F8F0}" type="datetime1">
              <a:rPr lang="en-US" smtClean="0"/>
              <a:pPr/>
              <a:t>9/14/14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C03ED-34BE-A34E-8C11-FA7D49C9EE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1464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95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95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950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950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950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950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7706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8352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47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57500" y="514350"/>
            <a:ext cx="34290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950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C03ED-34BE-A34E-8C11-FA7D49C9EEC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95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2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7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6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5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40768"/>
            <a:ext cx="9144000" cy="1512168"/>
          </a:xfrm>
          <a:solidFill>
            <a:srgbClr val="02093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4100" b="1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Big Graph Analytics</a:t>
            </a:r>
            <a:br>
              <a:rPr lang="en-US" sz="4100" b="1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</a:br>
            <a:r>
              <a:rPr lang="en-US" sz="4100" b="1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using Low-rank Approximations</a:t>
            </a:r>
            <a:endParaRPr lang="en-US" sz="4100" b="1" dirty="0">
              <a:solidFill>
                <a:srgbClr val="FFFFFF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942" y="5437561"/>
            <a:ext cx="2016427" cy="120985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27584" y="4869160"/>
            <a:ext cx="3044423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300" dirty="0" err="1" smtClean="0">
                <a:latin typeface="Helvetica Neue Light"/>
                <a:cs typeface="Helvetica Neue Light"/>
              </a:rPr>
              <a:t>Dimitris</a:t>
            </a:r>
            <a:r>
              <a:rPr lang="en-US" sz="2300" dirty="0" smtClean="0">
                <a:latin typeface="Helvetica Neue Light"/>
                <a:cs typeface="Helvetica Neue Light"/>
              </a:rPr>
              <a:t> </a:t>
            </a:r>
            <a:r>
              <a:rPr lang="en-US" sz="2300" dirty="0" err="1" smtClean="0">
                <a:latin typeface="Helvetica Neue Light"/>
                <a:cs typeface="Helvetica Neue Light"/>
              </a:rPr>
              <a:t>Papailiopoulos</a:t>
            </a:r>
            <a:endParaRPr lang="en-US" sz="2300" dirty="0" smtClean="0">
              <a:latin typeface="Helvetica Neue Light"/>
              <a:cs typeface="Helvetica Neue Light"/>
            </a:endParaRPr>
          </a:p>
          <a:p>
            <a:pPr algn="ctr"/>
            <a:r>
              <a:rPr lang="en-US" sz="2300" b="1" dirty="0" smtClean="0">
                <a:latin typeface="Helvetica Neue Light"/>
                <a:cs typeface="Helvetica Neue Light"/>
              </a:rPr>
              <a:t>UT Austin</a:t>
            </a:r>
          </a:p>
          <a:p>
            <a:pPr algn="ctr"/>
            <a:endParaRPr lang="en-US" sz="2300" dirty="0" smtClean="0">
              <a:latin typeface="Helvetica Neue Light"/>
              <a:cs typeface="Helvetica Neue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563644" y="4995952"/>
            <a:ext cx="3578495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300" i="1" dirty="0" smtClean="0">
                <a:latin typeface="Helvetica Neue Light"/>
                <a:cs typeface="Helvetica Neue Light"/>
              </a:rPr>
              <a:t>Based on Joint work with:</a:t>
            </a:r>
          </a:p>
          <a:p>
            <a:pPr algn="ctr"/>
            <a:r>
              <a:rPr lang="en-US" sz="2300" dirty="0" smtClean="0">
                <a:latin typeface="Helvetica Neue Light"/>
                <a:cs typeface="Helvetica Neue Light"/>
              </a:rPr>
              <a:t>Alex </a:t>
            </a:r>
            <a:r>
              <a:rPr lang="en-US" sz="2300" dirty="0" err="1" smtClean="0">
                <a:latin typeface="Helvetica Neue Light"/>
                <a:cs typeface="Helvetica Neue Light"/>
              </a:rPr>
              <a:t>Dimakis</a:t>
            </a:r>
            <a:endParaRPr lang="en-US" sz="2300" dirty="0" smtClean="0">
              <a:latin typeface="Helvetica Neue Light"/>
              <a:cs typeface="Helvetica Neue Light"/>
            </a:endParaRPr>
          </a:p>
          <a:p>
            <a:pPr algn="ctr"/>
            <a:r>
              <a:rPr lang="en-US" sz="2300" dirty="0" err="1">
                <a:latin typeface="Helvetica Neue Light"/>
                <a:cs typeface="Helvetica Neue Light"/>
              </a:rPr>
              <a:t>Ioannis</a:t>
            </a:r>
            <a:r>
              <a:rPr lang="en-US" sz="2300" dirty="0">
                <a:latin typeface="Helvetica Neue Light"/>
                <a:cs typeface="Helvetica Neue Light"/>
              </a:rPr>
              <a:t> </a:t>
            </a:r>
            <a:r>
              <a:rPr lang="en-US" sz="2300" dirty="0" err="1" smtClean="0">
                <a:latin typeface="Helvetica Neue Light"/>
                <a:cs typeface="Helvetica Neue Light"/>
              </a:rPr>
              <a:t>Mitliagkas</a:t>
            </a:r>
            <a:endParaRPr lang="en-US" sz="2300" dirty="0" smtClean="0">
              <a:latin typeface="Helvetica Neue Light"/>
              <a:cs typeface="Helvetica Neue Light"/>
            </a:endParaRPr>
          </a:p>
          <a:p>
            <a:pPr algn="ctr"/>
            <a:r>
              <a:rPr lang="en-US" sz="2300" dirty="0" err="1" smtClean="0">
                <a:latin typeface="Helvetica Neue Light"/>
                <a:cs typeface="Helvetica Neue Light"/>
              </a:rPr>
              <a:t>Asteris</a:t>
            </a:r>
            <a:r>
              <a:rPr lang="en-US" sz="2300" dirty="0" smtClean="0">
                <a:latin typeface="Helvetica Neue Light"/>
                <a:cs typeface="Helvetica Neue Light"/>
              </a:rPr>
              <a:t> </a:t>
            </a:r>
            <a:r>
              <a:rPr lang="en-US" sz="2300" dirty="0" err="1" smtClean="0">
                <a:latin typeface="Helvetica Neue Light"/>
                <a:cs typeface="Helvetica Neue Light"/>
              </a:rPr>
              <a:t>Megasthenis</a:t>
            </a:r>
            <a:endParaRPr lang="en-US" sz="2300" dirty="0" smtClean="0">
              <a:latin typeface="Helvetica Neue Light"/>
              <a:cs typeface="Helvetica Neue Light"/>
            </a:endParaRPr>
          </a:p>
          <a:p>
            <a:pPr algn="ctr"/>
            <a:r>
              <a:rPr lang="en-US" sz="2300" dirty="0" smtClean="0">
                <a:latin typeface="Helvetica Neue Light"/>
                <a:cs typeface="Helvetica Neue Light"/>
              </a:rPr>
              <a:t>Constantine </a:t>
            </a:r>
            <a:r>
              <a:rPr lang="en-US" sz="2300" dirty="0" err="1" smtClean="0">
                <a:latin typeface="Helvetica Neue Light"/>
                <a:cs typeface="Helvetica Neue Light"/>
              </a:rPr>
              <a:t>Caramanis</a:t>
            </a:r>
            <a:endParaRPr lang="en-US" sz="2300" dirty="0" smtClean="0">
              <a:latin typeface="Helvetica Neue Light"/>
              <a:cs typeface="Helvetica Neue Ligh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ta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537210"/>
            <a:ext cx="7360920" cy="57835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87824" y="220486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Trivial upper bound = k-1</a:t>
            </a:r>
            <a:endParaRPr lang="en-US" dirty="0">
              <a:latin typeface="Helvetica Neue Light"/>
              <a:cs typeface="Helvetica Neue Light"/>
            </a:endParaRPr>
          </a:p>
        </p:txBody>
      </p:sp>
      <p:cxnSp>
        <p:nvCxnSpPr>
          <p:cNvPr id="4" name="Straight Arrow Connector 3"/>
          <p:cNvCxnSpPr>
            <a:stCxn id="3" idx="3"/>
          </p:cNvCxnSpPr>
          <p:nvPr/>
        </p:nvCxnSpPr>
        <p:spPr>
          <a:xfrm>
            <a:off x="5652120" y="238953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7308304" y="1988840"/>
            <a:ext cx="72008" cy="2880320"/>
          </a:xfrm>
          <a:prstGeom prst="straightConnector1">
            <a:avLst/>
          </a:prstGeom>
          <a:ln>
            <a:solidFill>
              <a:srgbClr val="FFFF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156176" y="3356992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Big Gap</a:t>
            </a:r>
            <a:endParaRPr lang="en-US" dirty="0">
              <a:latin typeface="Helvetica Neue Light"/>
              <a:cs typeface="Helvetica Neue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528" y="6106651"/>
            <a:ext cx="8496944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Blue: </a:t>
            </a:r>
            <a:r>
              <a:rPr lang="en-US" sz="1700" dirty="0" err="1" smtClean="0">
                <a:solidFill>
                  <a:srgbClr val="2E99EE"/>
                </a:solidFill>
                <a:latin typeface="Helvetica Neue Light"/>
                <a:cs typeface="Helvetica Neue Light"/>
              </a:rPr>
              <a:t>Tpower</a:t>
            </a:r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 JMLR’13 </a:t>
            </a:r>
            <a:r>
              <a:rPr lang="en-US" sz="1700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Green</a:t>
            </a:r>
            <a:r>
              <a:rPr lang="en-US" sz="1700" dirty="0">
                <a:solidFill>
                  <a:srgbClr val="5CC897"/>
                </a:solidFill>
                <a:latin typeface="Helvetica Neue Light"/>
                <a:cs typeface="Helvetica Neue Light"/>
              </a:rPr>
              <a:t>: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GreedyFeige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Algorithmica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fr-FR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01  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Yellow: </a:t>
            </a:r>
            <a:r>
              <a:rPr lang="en-US" sz="1700" dirty="0" err="1" smtClean="0">
                <a:solidFill>
                  <a:srgbClr val="ECFF7B"/>
                </a:solidFill>
                <a:latin typeface="Helvetica Neue Light"/>
                <a:cs typeface="Helvetica Neue Light"/>
              </a:rPr>
              <a:t>GreedyRavi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 OR </a:t>
            </a:r>
            <a:r>
              <a:rPr lang="fr-FR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94</a:t>
            </a:r>
            <a:endParaRPr lang="en-US" sz="1700" dirty="0">
              <a:solidFill>
                <a:srgbClr val="ECFF7B"/>
              </a:solidFill>
              <a:latin typeface="Helvetica Neue Light"/>
              <a:cs typeface="Helvetica Neue Light"/>
            </a:endParaRPr>
          </a:p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endParaRPr lang="en-US" sz="1700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944443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ta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537210"/>
            <a:ext cx="7360920" cy="57835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87824" y="220486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Trivial upper bound = k-1</a:t>
            </a:r>
            <a:endParaRPr lang="en-US" dirty="0">
              <a:latin typeface="Helvetica Neue Light"/>
              <a:cs typeface="Helvetica Neue Light"/>
            </a:endParaRPr>
          </a:p>
        </p:txBody>
      </p:sp>
      <p:cxnSp>
        <p:nvCxnSpPr>
          <p:cNvPr id="6" name="Straight Arrow Connector 5"/>
          <p:cNvCxnSpPr>
            <a:stCxn id="3" idx="3"/>
          </p:cNvCxnSpPr>
          <p:nvPr/>
        </p:nvCxnSpPr>
        <p:spPr>
          <a:xfrm>
            <a:off x="5652120" y="238953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20928903">
            <a:off x="5212953" y="380245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 Light"/>
                <a:cs typeface="Helvetica Neue Light"/>
              </a:rPr>
              <a:t>d</a:t>
            </a:r>
            <a:r>
              <a:rPr lang="en-US" dirty="0" smtClean="0">
                <a:latin typeface="Helvetica Neue Light"/>
                <a:cs typeface="Helvetica Neue Light"/>
              </a:rPr>
              <a:t>=1 </a:t>
            </a:r>
            <a:r>
              <a:rPr lang="en-US" dirty="0" err="1" smtClean="0">
                <a:latin typeface="Helvetica Neue Light"/>
                <a:cs typeface="Helvetica Neue Light"/>
              </a:rPr>
              <a:t>spannogram</a:t>
            </a:r>
            <a:endParaRPr lang="en-US" dirty="0">
              <a:latin typeface="Helvetica Neue Light"/>
              <a:cs typeface="Helvetica Neue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3528" y="6106651"/>
            <a:ext cx="8496944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Blue: </a:t>
            </a:r>
            <a:r>
              <a:rPr lang="en-US" sz="1700" dirty="0" err="1" smtClean="0">
                <a:solidFill>
                  <a:srgbClr val="2E99EE"/>
                </a:solidFill>
                <a:latin typeface="Helvetica Neue Light"/>
                <a:cs typeface="Helvetica Neue Light"/>
              </a:rPr>
              <a:t>Tpower</a:t>
            </a:r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 JMLR’13 </a:t>
            </a:r>
            <a:r>
              <a:rPr lang="en-US" sz="1700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Green</a:t>
            </a:r>
            <a:r>
              <a:rPr lang="en-US" sz="1700" dirty="0">
                <a:solidFill>
                  <a:srgbClr val="5CC897"/>
                </a:solidFill>
                <a:latin typeface="Helvetica Neue Light"/>
                <a:cs typeface="Helvetica Neue Light"/>
              </a:rPr>
              <a:t>: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GreedyFeige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Algorithmica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fr-FR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01  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Yellow: </a:t>
            </a:r>
            <a:r>
              <a:rPr lang="en-US" sz="1700" dirty="0" err="1" smtClean="0">
                <a:solidFill>
                  <a:srgbClr val="ECFF7B"/>
                </a:solidFill>
                <a:latin typeface="Helvetica Neue Light"/>
                <a:cs typeface="Helvetica Neue Light"/>
              </a:rPr>
              <a:t>GreedyRavi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 OR </a:t>
            </a:r>
            <a:r>
              <a:rPr lang="fr-FR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94</a:t>
            </a:r>
            <a:endParaRPr lang="en-US" sz="1700" dirty="0">
              <a:solidFill>
                <a:srgbClr val="ECFF7B"/>
              </a:solidFill>
              <a:latin typeface="Helvetica Neue Light"/>
              <a:cs typeface="Helvetica Neue Light"/>
            </a:endParaRPr>
          </a:p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endParaRPr lang="en-US" sz="1700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826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ta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537210"/>
            <a:ext cx="7360920" cy="57835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87824" y="220486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Trivial upper bound = k-1</a:t>
            </a:r>
            <a:endParaRPr lang="en-US" dirty="0">
              <a:latin typeface="Helvetica Neue Light"/>
              <a:cs typeface="Helvetica Neue Light"/>
            </a:endParaRPr>
          </a:p>
        </p:txBody>
      </p:sp>
      <p:cxnSp>
        <p:nvCxnSpPr>
          <p:cNvPr id="6" name="Straight Arrow Connector 5"/>
          <p:cNvCxnSpPr>
            <a:stCxn id="5" idx="3"/>
          </p:cNvCxnSpPr>
          <p:nvPr/>
        </p:nvCxnSpPr>
        <p:spPr>
          <a:xfrm>
            <a:off x="5652120" y="238953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569594" y="3107833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 Light"/>
                <a:cs typeface="Helvetica Neue Light"/>
              </a:rPr>
              <a:t>d</a:t>
            </a:r>
            <a:r>
              <a:rPr lang="en-US" dirty="0" smtClean="0">
                <a:latin typeface="Helvetica Neue Light"/>
                <a:cs typeface="Helvetica Neue Light"/>
              </a:rPr>
              <a:t>=2 </a:t>
            </a:r>
            <a:r>
              <a:rPr lang="en-US" dirty="0" err="1" smtClean="0">
                <a:latin typeface="Helvetica Neue Light"/>
                <a:cs typeface="Helvetica Neue Light"/>
              </a:rPr>
              <a:t>spannogram</a:t>
            </a:r>
            <a:endParaRPr lang="en-US" dirty="0">
              <a:latin typeface="Helvetica Neue Light"/>
              <a:cs typeface="Helvetica Neue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6106651"/>
            <a:ext cx="8496944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Blue: </a:t>
            </a:r>
            <a:r>
              <a:rPr lang="en-US" sz="1700" dirty="0" err="1" smtClean="0">
                <a:solidFill>
                  <a:srgbClr val="2E99EE"/>
                </a:solidFill>
                <a:latin typeface="Helvetica Neue Light"/>
                <a:cs typeface="Helvetica Neue Light"/>
              </a:rPr>
              <a:t>Tpower</a:t>
            </a:r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 JMLR’13 </a:t>
            </a:r>
            <a:r>
              <a:rPr lang="en-US" sz="1700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Green</a:t>
            </a:r>
            <a:r>
              <a:rPr lang="en-US" sz="1700" dirty="0">
                <a:solidFill>
                  <a:srgbClr val="5CC897"/>
                </a:solidFill>
                <a:latin typeface="Helvetica Neue Light"/>
                <a:cs typeface="Helvetica Neue Light"/>
              </a:rPr>
              <a:t>: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GreedyFeige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Algorithmica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fr-FR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01  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Yellow: </a:t>
            </a:r>
            <a:r>
              <a:rPr lang="en-US" sz="1700" dirty="0" err="1" smtClean="0">
                <a:solidFill>
                  <a:srgbClr val="ECFF7B"/>
                </a:solidFill>
                <a:latin typeface="Helvetica Neue Light"/>
                <a:cs typeface="Helvetica Neue Light"/>
              </a:rPr>
              <a:t>GreedyRavi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 OR </a:t>
            </a:r>
            <a:r>
              <a:rPr lang="fr-FR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94</a:t>
            </a:r>
            <a:endParaRPr lang="en-US" sz="1700" dirty="0">
              <a:solidFill>
                <a:srgbClr val="ECFF7B"/>
              </a:solidFill>
              <a:latin typeface="Helvetica Neue Light"/>
              <a:cs typeface="Helvetica Neue Light"/>
            </a:endParaRPr>
          </a:p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endParaRPr lang="en-US" sz="1700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826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ta6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537210"/>
            <a:ext cx="7360920" cy="57835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87824" y="220486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Trivial upper bound = k-1</a:t>
            </a:r>
            <a:endParaRPr lang="en-US" dirty="0">
              <a:latin typeface="Helvetica Neue Light"/>
              <a:cs typeface="Helvetica Neue Light"/>
            </a:endParaRPr>
          </a:p>
        </p:txBody>
      </p:sp>
      <p:cxnSp>
        <p:nvCxnSpPr>
          <p:cNvPr id="4" name="Straight Arrow Connector 3"/>
          <p:cNvCxnSpPr>
            <a:stCxn id="3" idx="3"/>
          </p:cNvCxnSpPr>
          <p:nvPr/>
        </p:nvCxnSpPr>
        <p:spPr>
          <a:xfrm>
            <a:off x="5652120" y="238953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569594" y="3107833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 Neue Light"/>
                <a:cs typeface="Helvetica Neue Light"/>
              </a:rPr>
              <a:t>d</a:t>
            </a:r>
            <a:r>
              <a:rPr lang="en-US" dirty="0" smtClean="0">
                <a:latin typeface="Helvetica Neue Light"/>
                <a:cs typeface="Helvetica Neue Light"/>
              </a:rPr>
              <a:t>=5 </a:t>
            </a:r>
            <a:r>
              <a:rPr lang="en-US" dirty="0" err="1" smtClean="0">
                <a:latin typeface="Helvetica Neue Light"/>
                <a:cs typeface="Helvetica Neue Light"/>
              </a:rPr>
              <a:t>spannogram</a:t>
            </a:r>
            <a:endParaRPr lang="en-US" dirty="0">
              <a:latin typeface="Helvetica Neue Light"/>
              <a:cs typeface="Helvetica Neue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3528" y="6106651"/>
            <a:ext cx="8496944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Blue: </a:t>
            </a:r>
            <a:r>
              <a:rPr lang="en-US" sz="1700" dirty="0" err="1" smtClean="0">
                <a:solidFill>
                  <a:srgbClr val="2E99EE"/>
                </a:solidFill>
                <a:latin typeface="Helvetica Neue Light"/>
                <a:cs typeface="Helvetica Neue Light"/>
              </a:rPr>
              <a:t>Tpower</a:t>
            </a:r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 JMLR’13 </a:t>
            </a:r>
            <a:r>
              <a:rPr lang="en-US" sz="1700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Green</a:t>
            </a:r>
            <a:r>
              <a:rPr lang="en-US" sz="1700" dirty="0">
                <a:solidFill>
                  <a:srgbClr val="5CC897"/>
                </a:solidFill>
                <a:latin typeface="Helvetica Neue Light"/>
                <a:cs typeface="Helvetica Neue Light"/>
              </a:rPr>
              <a:t>: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GreedyFeige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Algorithmica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fr-FR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01  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Yellow: </a:t>
            </a:r>
            <a:r>
              <a:rPr lang="en-US" sz="1700" dirty="0" err="1" smtClean="0">
                <a:solidFill>
                  <a:srgbClr val="ECFF7B"/>
                </a:solidFill>
                <a:latin typeface="Helvetica Neue Light"/>
                <a:cs typeface="Helvetica Neue Light"/>
              </a:rPr>
              <a:t>GreedyRavi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 OR </a:t>
            </a:r>
            <a:r>
              <a:rPr lang="fr-FR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94</a:t>
            </a:r>
            <a:endParaRPr lang="en-US" sz="1700" dirty="0">
              <a:solidFill>
                <a:srgbClr val="ECFF7B"/>
              </a:solidFill>
              <a:latin typeface="Helvetica Neue Light"/>
              <a:cs typeface="Helvetica Neue Light"/>
            </a:endParaRPr>
          </a:p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endParaRPr lang="en-US" sz="1700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595416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ta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537210"/>
            <a:ext cx="7360920" cy="57835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87824" y="220486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Trivial upper bound = k-1</a:t>
            </a:r>
            <a:endParaRPr lang="en-US" dirty="0">
              <a:latin typeface="Helvetica Neue Light"/>
              <a:cs typeface="Helvetica Neue Light"/>
            </a:endParaRPr>
          </a:p>
        </p:txBody>
      </p:sp>
      <p:cxnSp>
        <p:nvCxnSpPr>
          <p:cNvPr id="5" name="Straight Arrow Connector 4"/>
          <p:cNvCxnSpPr>
            <a:stCxn id="4" idx="3"/>
          </p:cNvCxnSpPr>
          <p:nvPr/>
        </p:nvCxnSpPr>
        <p:spPr>
          <a:xfrm>
            <a:off x="5652120" y="238953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7380312" y="1988840"/>
            <a:ext cx="0" cy="1512168"/>
          </a:xfrm>
          <a:prstGeom prst="straightConnector1">
            <a:avLst/>
          </a:prstGeom>
          <a:ln>
            <a:solidFill>
              <a:srgbClr val="FFFF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940152" y="2852936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Smaller Gap</a:t>
            </a:r>
            <a:endParaRPr lang="en-US" dirty="0">
              <a:latin typeface="Helvetica Neue Light"/>
              <a:cs typeface="Helvetica Neue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6106651"/>
            <a:ext cx="8496944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Blue: </a:t>
            </a:r>
            <a:r>
              <a:rPr lang="en-US" sz="1700" dirty="0" err="1" smtClean="0">
                <a:solidFill>
                  <a:srgbClr val="2E99EE"/>
                </a:solidFill>
                <a:latin typeface="Helvetica Neue Light"/>
                <a:cs typeface="Helvetica Neue Light"/>
              </a:rPr>
              <a:t>Tpower</a:t>
            </a:r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 JMLR’13 </a:t>
            </a:r>
            <a:r>
              <a:rPr lang="en-US" sz="1700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Green</a:t>
            </a:r>
            <a:r>
              <a:rPr lang="en-US" sz="1700" dirty="0">
                <a:solidFill>
                  <a:srgbClr val="5CC897"/>
                </a:solidFill>
                <a:latin typeface="Helvetica Neue Light"/>
                <a:cs typeface="Helvetica Neue Light"/>
              </a:rPr>
              <a:t>: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GreedyFeige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Algorithmica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fr-FR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01  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Yellow: </a:t>
            </a:r>
            <a:r>
              <a:rPr lang="en-US" sz="1700" dirty="0" err="1" smtClean="0">
                <a:solidFill>
                  <a:srgbClr val="ECFF7B"/>
                </a:solidFill>
                <a:latin typeface="Helvetica Neue Light"/>
                <a:cs typeface="Helvetica Neue Light"/>
              </a:rPr>
              <a:t>GreedyRavi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 OR </a:t>
            </a:r>
            <a:r>
              <a:rPr lang="fr-FR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94</a:t>
            </a:r>
            <a:endParaRPr lang="en-US" sz="1700" dirty="0">
              <a:solidFill>
                <a:srgbClr val="ECFF7B"/>
              </a:solidFill>
              <a:latin typeface="Helvetica Neue Light"/>
              <a:cs typeface="Helvetica Neue Light"/>
            </a:endParaRPr>
          </a:p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endParaRPr lang="en-US" sz="1700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4028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ta8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537210"/>
            <a:ext cx="7360920" cy="578358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7452320" y="3194730"/>
            <a:ext cx="0" cy="378286"/>
          </a:xfrm>
          <a:prstGeom prst="straightConnector1">
            <a:avLst/>
          </a:prstGeom>
          <a:ln>
            <a:solidFill>
              <a:srgbClr val="FFFF00"/>
            </a:solidFill>
            <a:prstDash val="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732240" y="2708920"/>
            <a:ext cx="266429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>
                <a:latin typeface="Helvetica Neue Light"/>
                <a:cs typeface="Helvetica Neue Light"/>
              </a:rPr>
              <a:t>80% OPT</a:t>
            </a:r>
            <a:endParaRPr lang="en-US" sz="2100" dirty="0">
              <a:latin typeface="Helvetica Neue Light"/>
              <a:cs typeface="Helvetica Neue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6106651"/>
            <a:ext cx="8496944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Blue: </a:t>
            </a:r>
            <a:r>
              <a:rPr lang="en-US" sz="1700" dirty="0" err="1" smtClean="0">
                <a:solidFill>
                  <a:srgbClr val="2E99EE"/>
                </a:solidFill>
                <a:latin typeface="Helvetica Neue Light"/>
                <a:cs typeface="Helvetica Neue Light"/>
              </a:rPr>
              <a:t>Tpower</a:t>
            </a:r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 JMLR’13 </a:t>
            </a:r>
            <a:r>
              <a:rPr lang="en-US" sz="1700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Green</a:t>
            </a:r>
            <a:r>
              <a:rPr lang="en-US" sz="1700" dirty="0">
                <a:solidFill>
                  <a:srgbClr val="5CC897"/>
                </a:solidFill>
                <a:latin typeface="Helvetica Neue Light"/>
                <a:cs typeface="Helvetica Neue Light"/>
              </a:rPr>
              <a:t>: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GreedyFeige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Algorithmica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fr-FR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01  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Yellow: </a:t>
            </a:r>
            <a:r>
              <a:rPr lang="en-US" sz="1700" dirty="0" err="1" smtClean="0">
                <a:solidFill>
                  <a:srgbClr val="ECFF7B"/>
                </a:solidFill>
                <a:latin typeface="Helvetica Neue Light"/>
                <a:cs typeface="Helvetica Neue Light"/>
              </a:rPr>
              <a:t>GreedyRavi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 OR </a:t>
            </a:r>
            <a:r>
              <a:rPr lang="fr-FR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94</a:t>
            </a:r>
            <a:endParaRPr lang="en-US" sz="1700" dirty="0">
              <a:solidFill>
                <a:srgbClr val="ECFF7B"/>
              </a:solidFill>
              <a:latin typeface="Helvetica Neue Light"/>
              <a:cs typeface="Helvetica Neue Light"/>
            </a:endParaRPr>
          </a:p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endParaRPr lang="en-US" sz="1700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808076" y="2825398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Graph-dependent bound</a:t>
            </a:r>
            <a:endParaRPr lang="en-US" dirty="0">
              <a:latin typeface="Helvetica Neue Light"/>
              <a:cs typeface="Helvetica Neue Light"/>
            </a:endParaRPr>
          </a:p>
        </p:txBody>
      </p:sp>
      <p:cxnSp>
        <p:nvCxnSpPr>
          <p:cNvPr id="21" name="Straight Arrow Connector 20"/>
          <p:cNvCxnSpPr>
            <a:stCxn id="20" idx="3"/>
          </p:cNvCxnSpPr>
          <p:nvPr/>
        </p:nvCxnSpPr>
        <p:spPr>
          <a:xfrm>
            <a:off x="4472372" y="3010064"/>
            <a:ext cx="1395772" cy="184666"/>
          </a:xfrm>
          <a:prstGeom prst="straightConnector1">
            <a:avLst/>
          </a:prstGeom>
          <a:ln>
            <a:solidFill>
              <a:srgbClr val="FF6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5416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8"/>
          <p:cNvSpPr>
            <a:spLocks noGrp="1"/>
          </p:cNvSpPr>
          <p:nvPr>
            <p:ph type="title"/>
          </p:nvPr>
        </p:nvSpPr>
        <p:spPr>
          <a:xfrm>
            <a:off x="139954" y="188640"/>
            <a:ext cx="8864092" cy="1143000"/>
          </a:xfrm>
        </p:spPr>
        <p:txBody>
          <a:bodyPr/>
          <a:lstStyle/>
          <a:p>
            <a:r>
              <a:rPr lang="en-US" dirty="0" err="1" smtClean="0">
                <a:solidFill>
                  <a:srgbClr val="000000"/>
                </a:solidFill>
                <a:latin typeface="Helvetica Neue Light"/>
                <a:cs typeface="Helvetica Neue Light"/>
              </a:rPr>
              <a:t>DkS</a:t>
            </a:r>
            <a:r>
              <a:rPr lang="en-US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via Quadratic Optimization</a:t>
            </a:r>
            <a:endParaRPr lang="en-US" dirty="0">
              <a:solidFill>
                <a:srgbClr val="000000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9" name="Picture 8" descr="grap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223" y="1090003"/>
            <a:ext cx="4067189" cy="4067189"/>
          </a:xfrm>
          <a:prstGeom prst="rect">
            <a:avLst/>
          </a:prstGeom>
        </p:spPr>
      </p:pic>
      <p:sp>
        <p:nvSpPr>
          <p:cNvPr id="10" name="Double Bracket 9"/>
          <p:cNvSpPr/>
          <p:nvPr/>
        </p:nvSpPr>
        <p:spPr>
          <a:xfrm>
            <a:off x="4177219" y="1143377"/>
            <a:ext cx="4139197" cy="3960440"/>
          </a:xfrm>
          <a:prstGeom prst="bracketPair">
            <a:avLst>
              <a:gd name="adj" fmla="val 3755"/>
            </a:avLst>
          </a:prstGeom>
          <a:ln w="381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724128" y="801971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vertex</a:t>
            </a:r>
            <a:endParaRPr lang="en-US" dirty="0">
              <a:latin typeface="Helvetica Neue Light"/>
              <a:cs typeface="Helvetica Neue Light"/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3498873" y="2955219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vertex</a:t>
            </a:r>
            <a:endParaRPr lang="en-US" dirty="0">
              <a:latin typeface="Helvetica Neue Light"/>
              <a:cs typeface="Helvetica Neue Light"/>
            </a:endParaRPr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alphaModFix amt="8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527" y="2015570"/>
            <a:ext cx="1897785" cy="1701462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8604448" y="1090003"/>
            <a:ext cx="308934" cy="3995181"/>
            <a:chOff x="8532440" y="1090003"/>
            <a:chExt cx="308934" cy="3995181"/>
          </a:xfrm>
        </p:grpSpPr>
        <p:pic>
          <p:nvPicPr>
            <p:cNvPr id="16" name="Picture 15" descr="x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2440" y="1090003"/>
              <a:ext cx="308934" cy="1351588"/>
            </a:xfrm>
            <a:prstGeom prst="rect">
              <a:avLst/>
            </a:prstGeom>
          </p:spPr>
        </p:pic>
        <p:sp>
          <p:nvSpPr>
            <p:cNvPr id="17" name="Double Bracket 16"/>
            <p:cNvSpPr/>
            <p:nvPr/>
          </p:nvSpPr>
          <p:spPr>
            <a:xfrm>
              <a:off x="8532440" y="1124744"/>
              <a:ext cx="278704" cy="3960440"/>
            </a:xfrm>
            <a:prstGeom prst="bracketPair">
              <a:avLst>
                <a:gd name="adj" fmla="val 35956"/>
              </a:avLst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0238" y="2204864"/>
            <a:ext cx="3960440" cy="308934"/>
            <a:chOff x="70238" y="1484784"/>
            <a:chExt cx="3960440" cy="308934"/>
          </a:xfrm>
        </p:grpSpPr>
        <p:pic>
          <p:nvPicPr>
            <p:cNvPr id="22" name="Picture 21" descr="x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645395" y="963457"/>
              <a:ext cx="308934" cy="1351588"/>
            </a:xfrm>
            <a:prstGeom prst="rect">
              <a:avLst/>
            </a:prstGeom>
          </p:spPr>
        </p:pic>
        <p:sp>
          <p:nvSpPr>
            <p:cNvPr id="21" name="Double Bracket 20"/>
            <p:cNvSpPr/>
            <p:nvPr/>
          </p:nvSpPr>
          <p:spPr>
            <a:xfrm rot="16200000">
              <a:off x="1911106" y="-346756"/>
              <a:ext cx="278704" cy="3960440"/>
            </a:xfrm>
            <a:prstGeom prst="bracketPair">
              <a:avLst>
                <a:gd name="adj" fmla="val 35956"/>
              </a:avLst>
            </a:prstGeom>
            <a:ln w="3810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24" y="2708920"/>
            <a:ext cx="787652" cy="60864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743" y="1628800"/>
            <a:ext cx="1252089" cy="953972"/>
          </a:xfrm>
          <a:prstGeom prst="rect">
            <a:avLst/>
          </a:prstGeom>
        </p:spPr>
      </p:pic>
      <p:sp>
        <p:nvSpPr>
          <p:cNvPr id="28" name="Rectangle 27"/>
          <p:cNvSpPr/>
          <p:nvPr/>
        </p:nvSpPr>
        <p:spPr>
          <a:xfrm>
            <a:off x="4318838" y="1234019"/>
            <a:ext cx="1405290" cy="1258877"/>
          </a:xfrm>
          <a:prstGeom prst="rect">
            <a:avLst/>
          </a:prstGeom>
          <a:solidFill>
            <a:srgbClr val="D1305A">
              <a:alpha val="9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Helvetica Neue Light"/>
                <a:cs typeface="Helvetica Neue Light"/>
              </a:rPr>
              <a:t>Edges </a:t>
            </a:r>
          </a:p>
          <a:p>
            <a:pPr algn="ctr"/>
            <a:r>
              <a:rPr lang="en-US" b="1" dirty="0" smtClean="0">
                <a:solidFill>
                  <a:schemeClr val="tx1"/>
                </a:solidFill>
                <a:latin typeface="Helvetica Neue Light"/>
                <a:cs typeface="Helvetica Neue Light"/>
              </a:rPr>
              <a:t>In </a:t>
            </a:r>
            <a:r>
              <a:rPr lang="en-US" b="1" dirty="0" err="1" smtClean="0">
                <a:solidFill>
                  <a:schemeClr val="tx1"/>
                </a:solidFill>
                <a:latin typeface="Helvetica Neue Light"/>
                <a:cs typeface="Helvetica Neue Light"/>
              </a:rPr>
              <a:t>subgraph</a:t>
            </a:r>
            <a:endParaRPr lang="en-US" b="1" dirty="0">
              <a:solidFill>
                <a:schemeClr val="tx1"/>
              </a:solidFill>
              <a:latin typeface="Helvetica Neue Light"/>
              <a:cs typeface="Helvetica Neue Ligh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2094" y="5373216"/>
            <a:ext cx="9156094" cy="1512168"/>
            <a:chOff x="-12094" y="5373216"/>
            <a:chExt cx="9156094" cy="1512168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-12094" y="5373216"/>
              <a:ext cx="9156094" cy="1512168"/>
            </a:xfrm>
            <a:prstGeom prst="rect">
              <a:avLst/>
            </a:prstGeom>
            <a:solidFill>
              <a:srgbClr val="010529"/>
            </a:solidFill>
            <a:ln w="9525" cap="flat" cmpd="sng" algn="ctr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3000" dirty="0" err="1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DkS</a:t>
              </a:r>
              <a:r>
                <a:rPr lang="en-US" sz="3000" dirty="0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: </a:t>
              </a:r>
              <a:endParaRPr lang="en-US" sz="3000" dirty="0">
                <a:solidFill>
                  <a:srgbClr val="FFFFFF"/>
                </a:solidFill>
                <a:latin typeface="Helvetica Neue Light"/>
                <a:cs typeface="Helvetica Neue Light"/>
              </a:endParaRPr>
            </a:p>
          </p:txBody>
        </p:sp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89200" y="5634358"/>
              <a:ext cx="4165600" cy="1056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4847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8"/>
          <p:cNvSpPr>
            <a:spLocks noGrp="1"/>
          </p:cNvSpPr>
          <p:nvPr>
            <p:ph type="title"/>
          </p:nvPr>
        </p:nvSpPr>
        <p:spPr>
          <a:xfrm>
            <a:off x="139954" y="188640"/>
            <a:ext cx="8864092" cy="1143000"/>
          </a:xfrm>
        </p:spPr>
        <p:txBody>
          <a:bodyPr/>
          <a:lstStyle/>
          <a:p>
            <a:r>
              <a:rPr lang="en-US" dirty="0" err="1" smtClean="0">
                <a:solidFill>
                  <a:srgbClr val="010529"/>
                </a:solidFill>
                <a:latin typeface="Helvetica Neue Light"/>
                <a:cs typeface="Helvetica Neue Light"/>
              </a:rPr>
              <a:t>DkS</a:t>
            </a:r>
            <a:r>
              <a:rPr lang="en-US" dirty="0" smtClean="0">
                <a:solidFill>
                  <a:srgbClr val="010529"/>
                </a:solidFill>
                <a:latin typeface="Helvetica Neue Light"/>
                <a:cs typeface="Helvetica Neue Light"/>
              </a:rPr>
              <a:t> via Bilinear Optimization</a:t>
            </a:r>
            <a:endParaRPr lang="en-US" dirty="0">
              <a:solidFill>
                <a:srgbClr val="010529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396" y="5776168"/>
            <a:ext cx="5168900" cy="965200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101842" y="980728"/>
            <a:ext cx="8862646" cy="3763961"/>
          </a:xfrm>
        </p:spPr>
        <p:txBody>
          <a:bodyPr/>
          <a:lstStyle/>
          <a:p>
            <a:pPr>
              <a:buFontTx/>
              <a:buChar char="-"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Why?</a:t>
            </a:r>
          </a:p>
          <a:p>
            <a:pPr marL="0" indent="0">
              <a:buNone/>
            </a:pP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	my tools work for bilinear</a:t>
            </a:r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	but…</a:t>
            </a:r>
          </a:p>
          <a:p>
            <a:pPr marL="0" indent="0" algn="ctr">
              <a:buNone/>
            </a:pPr>
            <a:r>
              <a:rPr lang="en-US" sz="2300" b="1" dirty="0" err="1" smtClean="0">
                <a:solidFill>
                  <a:srgbClr val="FF6600"/>
                </a:solidFill>
                <a:latin typeface="Helvetica Neue Light"/>
                <a:cs typeface="Helvetica Neue Light"/>
              </a:rPr>
              <a:t>Lem</a:t>
            </a:r>
            <a:r>
              <a:rPr lang="en-US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:  </a:t>
            </a:r>
            <a:r>
              <a:rPr lang="el-GR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ρ</a:t>
            </a:r>
            <a:r>
              <a:rPr lang="en-US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-approximation for </a:t>
            </a:r>
            <a:r>
              <a:rPr lang="en-US" sz="2300" b="1" dirty="0" err="1" smtClean="0">
                <a:solidFill>
                  <a:srgbClr val="FF6600"/>
                </a:solidFill>
                <a:latin typeface="Helvetica Neue Light"/>
                <a:cs typeface="Helvetica Neue Light"/>
              </a:rPr>
              <a:t>DBkS</a:t>
            </a:r>
            <a:r>
              <a:rPr lang="en-US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= ½</a:t>
            </a:r>
            <a:r>
              <a:rPr lang="el-GR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ρ</a:t>
            </a:r>
            <a:r>
              <a:rPr lang="en-US" sz="2300" b="1" dirty="0">
                <a:solidFill>
                  <a:srgbClr val="FF6600"/>
                </a:solidFill>
                <a:latin typeface="Helvetica Neue Light"/>
                <a:cs typeface="Helvetica Neue Light"/>
              </a:rPr>
              <a:t>-approximation for </a:t>
            </a:r>
            <a:r>
              <a:rPr lang="en-US" sz="2300" b="1" dirty="0" err="1" smtClean="0">
                <a:solidFill>
                  <a:srgbClr val="FF6600"/>
                </a:solidFill>
                <a:latin typeface="Helvetica Neue Light"/>
                <a:cs typeface="Helvetica Neue Light"/>
              </a:rPr>
              <a:t>DkS</a:t>
            </a:r>
            <a:endParaRPr lang="en-US" sz="2300" b="1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-12094" y="1484784"/>
            <a:ext cx="9156094" cy="1656184"/>
            <a:chOff x="-12094" y="1484784"/>
            <a:chExt cx="9156094" cy="1656184"/>
          </a:xfrm>
        </p:grpSpPr>
        <p:sp>
          <p:nvSpPr>
            <p:cNvPr id="4" name="Title 1"/>
            <p:cNvSpPr txBox="1">
              <a:spLocks/>
            </p:cNvSpPr>
            <p:nvPr/>
          </p:nvSpPr>
          <p:spPr>
            <a:xfrm>
              <a:off x="-12094" y="1484784"/>
              <a:ext cx="9156094" cy="1656184"/>
            </a:xfrm>
            <a:prstGeom prst="rect">
              <a:avLst/>
            </a:prstGeom>
            <a:solidFill>
              <a:srgbClr val="02093F">
                <a:alpha val="75000"/>
              </a:srgbClr>
            </a:solidFill>
            <a:ln w="9525" cap="flat" cmpd="sng" algn="ctr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3000" dirty="0" err="1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DBkS</a:t>
              </a:r>
              <a:r>
                <a:rPr lang="en-US" sz="3000" dirty="0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: </a:t>
              </a:r>
              <a:endParaRPr lang="en-US" sz="3000" dirty="0">
                <a:solidFill>
                  <a:srgbClr val="FFFFFF"/>
                </a:solidFill>
                <a:latin typeface="Helvetica Neue Light"/>
                <a:cs typeface="Helvetica Neue Light"/>
              </a:endParaRPr>
            </a:p>
          </p:txBody>
        </p:sp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1880" y="1940312"/>
              <a:ext cx="4460240" cy="1056640"/>
            </a:xfrm>
            <a:prstGeom prst="rect">
              <a:avLst/>
            </a:prstGeom>
          </p:spPr>
        </p:pic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220" y="5634358"/>
            <a:ext cx="4648052" cy="117901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-12094" y="5373216"/>
            <a:ext cx="9156094" cy="1512168"/>
            <a:chOff x="-12094" y="5373216"/>
            <a:chExt cx="9156094" cy="1512168"/>
          </a:xfrm>
        </p:grpSpPr>
        <p:sp>
          <p:nvSpPr>
            <p:cNvPr id="18" name="Title 1"/>
            <p:cNvSpPr txBox="1">
              <a:spLocks/>
            </p:cNvSpPr>
            <p:nvPr/>
          </p:nvSpPr>
          <p:spPr>
            <a:xfrm>
              <a:off x="-12094" y="5373216"/>
              <a:ext cx="9156094" cy="1512168"/>
            </a:xfrm>
            <a:prstGeom prst="rect">
              <a:avLst/>
            </a:prstGeom>
            <a:solidFill>
              <a:srgbClr val="010529"/>
            </a:solidFill>
            <a:ln w="9525" cap="flat" cmpd="sng" algn="ctr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3000" dirty="0" err="1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DkS</a:t>
              </a:r>
              <a:r>
                <a:rPr lang="en-US" sz="3000" dirty="0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: </a:t>
              </a:r>
              <a:endParaRPr lang="en-US" sz="3000" dirty="0">
                <a:solidFill>
                  <a:srgbClr val="FFFFFF"/>
                </a:solidFill>
                <a:latin typeface="Helvetica Neue Light"/>
                <a:cs typeface="Helvetica Neue Light"/>
              </a:endParaRPr>
            </a:p>
          </p:txBody>
        </p:sp>
        <p:pic>
          <p:nvPicPr>
            <p:cNvPr id="19" name="Picture 18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89200" y="5634358"/>
              <a:ext cx="4165600" cy="1056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8765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rgbClr val="010529"/>
                </a:solidFill>
                <a:latin typeface="Helvetica Neue Light"/>
                <a:cs typeface="Helvetica Neue Light"/>
              </a:rPr>
              <a:t>A new low-rank framework</a:t>
            </a:r>
            <a:endParaRPr lang="en-US" dirty="0">
              <a:solidFill>
                <a:srgbClr val="010529"/>
              </a:solidFill>
              <a:latin typeface="Helvetica Neue Light"/>
              <a:cs typeface="Helvetica Neue Light"/>
            </a:endParaRPr>
          </a:p>
        </p:txBody>
      </p:sp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179512" y="980728"/>
            <a:ext cx="8862646" cy="3763961"/>
          </a:xfrm>
        </p:spPr>
        <p:txBody>
          <a:bodyPr/>
          <a:lstStyle/>
          <a:p>
            <a:pPr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When the matrix is not low-rank:</a:t>
            </a:r>
          </a:p>
          <a:p>
            <a:pPr marL="457200" indent="-457200">
              <a:buAutoNum type="arabicPeriod"/>
            </a:pP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Compute </a:t>
            </a:r>
            <a:r>
              <a:rPr lang="en-US" sz="2300" dirty="0">
                <a:solidFill>
                  <a:srgbClr val="000000"/>
                </a:solidFill>
                <a:latin typeface="Helvetica Neue Light"/>
                <a:cs typeface="Helvetica Neue Light"/>
              </a:rPr>
              <a:t> </a:t>
            </a: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	     : </a:t>
            </a:r>
            <a:r>
              <a:rPr lang="en-US" sz="2300" dirty="0">
                <a:solidFill>
                  <a:srgbClr val="000000"/>
                </a:solidFill>
                <a:latin typeface="Helvetica Neue Light"/>
                <a:cs typeface="Helvetica Neue Light"/>
              </a:rPr>
              <a:t>a</a:t>
            </a: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rank-d approximation via SVD</a:t>
            </a:r>
          </a:p>
          <a:p>
            <a:pPr marL="457200" indent="-457200">
              <a:buAutoNum type="arabicPeriod"/>
            </a:pP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solve exactly on               	</a:t>
            </a:r>
          </a:p>
          <a:p>
            <a:pPr marL="457200" indent="-457200">
              <a:buAutoNum type="arabicPeriod"/>
            </a:pP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obtain guarantees. </a:t>
            </a:r>
          </a:p>
          <a:p>
            <a:pPr marL="0" indent="0"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r>
              <a:rPr lang="en-US" sz="17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* When the d largest eigenvalues of the adjacency are positive</a:t>
            </a:r>
          </a:p>
          <a:p>
            <a:pPr>
              <a:buFontTx/>
              <a:buChar char="-"/>
            </a:pPr>
            <a:endParaRPr lang="en-US" sz="2300" b="1" dirty="0" smtClean="0">
              <a:solidFill>
                <a:srgbClr val="D1305A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4437112"/>
            <a:ext cx="458290" cy="325895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566" y="4869160"/>
            <a:ext cx="458290" cy="325895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-12094" y="1340768"/>
            <a:ext cx="9156094" cy="1944216"/>
            <a:chOff x="-12094" y="4005064"/>
            <a:chExt cx="9156094" cy="1944216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-12094" y="4005064"/>
              <a:ext cx="9156094" cy="1944216"/>
            </a:xfrm>
            <a:prstGeom prst="rect">
              <a:avLst/>
            </a:prstGeom>
            <a:solidFill>
              <a:srgbClr val="010529"/>
            </a:solidFill>
            <a:ln w="9525" cap="flat" cmpd="sng" algn="ctr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>
              <a:norm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3000" dirty="0" err="1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Spannogram</a:t>
              </a:r>
              <a:r>
                <a:rPr lang="en-US" sz="3000" dirty="0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 </a:t>
              </a:r>
              <a:r>
                <a:rPr lang="en-US" sz="3000" dirty="0" err="1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DBkS</a:t>
              </a:r>
              <a:r>
                <a:rPr lang="en-US" sz="3000" dirty="0" smtClean="0">
                  <a:solidFill>
                    <a:srgbClr val="FFFFFF"/>
                  </a:solidFill>
                  <a:latin typeface="Helvetica Neue Light"/>
                  <a:cs typeface="Helvetica Neue Light"/>
                </a:rPr>
                <a:t>: </a:t>
              </a:r>
              <a:endParaRPr lang="en-US" sz="3000" dirty="0">
                <a:solidFill>
                  <a:srgbClr val="FFFFFF"/>
                </a:solidFill>
                <a:latin typeface="Helvetica Neue Light"/>
                <a:cs typeface="Helvetica Neue Light"/>
              </a:endParaRPr>
            </a:p>
          </p:txBody>
        </p:sp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4240" y="4676616"/>
              <a:ext cx="4795520" cy="1056640"/>
            </a:xfrm>
            <a:prstGeom prst="rect">
              <a:avLst/>
            </a:prstGeom>
          </p:spPr>
        </p:pic>
      </p:grpSp>
      <p:grpSp>
        <p:nvGrpSpPr>
          <p:cNvPr id="5" name="Group 4"/>
          <p:cNvGrpSpPr/>
          <p:nvPr/>
        </p:nvGrpSpPr>
        <p:grpSpPr>
          <a:xfrm>
            <a:off x="7041768" y="1556792"/>
            <a:ext cx="2066736" cy="1584176"/>
            <a:chOff x="7041768" y="1556792"/>
            <a:chExt cx="2066736" cy="1584176"/>
          </a:xfrm>
        </p:grpSpPr>
        <p:sp>
          <p:nvSpPr>
            <p:cNvPr id="3" name="Rectangle 2"/>
            <p:cNvSpPr/>
            <p:nvPr/>
          </p:nvSpPr>
          <p:spPr>
            <a:xfrm>
              <a:off x="7041768" y="1556792"/>
              <a:ext cx="2066736" cy="1584176"/>
            </a:xfrm>
            <a:prstGeom prst="rect">
              <a:avLst/>
            </a:prstGeom>
            <a:solidFill>
              <a:srgbClr val="FF6600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500" dirty="0" smtClean="0">
                  <a:solidFill>
                    <a:srgbClr val="000000"/>
                  </a:solidFill>
                  <a:latin typeface="Helvetica Neue Light"/>
                  <a:cs typeface="Helvetica Neue Light"/>
                </a:rPr>
                <a:t>We can solve it in time    							*</a:t>
              </a:r>
              <a:endParaRPr lang="en-US" sz="2500" dirty="0">
                <a:solidFill>
                  <a:srgbClr val="000000"/>
                </a:solidFill>
                <a:latin typeface="Helvetica Neue Light"/>
                <a:cs typeface="Helvetica Neue Light"/>
              </a:endParaRPr>
            </a:p>
          </p:txBody>
        </p:sp>
        <p:pic>
          <p:nvPicPr>
            <p:cNvPr id="4" name="Picture 3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8344" y="2564904"/>
              <a:ext cx="1023523" cy="341174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7041768" y="1556792"/>
            <a:ext cx="2066736" cy="1584176"/>
            <a:chOff x="7041768" y="1556792"/>
            <a:chExt cx="2066736" cy="1584176"/>
          </a:xfrm>
        </p:grpSpPr>
        <p:sp>
          <p:nvSpPr>
            <p:cNvPr id="16" name="Rectangle 15"/>
            <p:cNvSpPr/>
            <p:nvPr/>
          </p:nvSpPr>
          <p:spPr>
            <a:xfrm>
              <a:off x="7041768" y="1556792"/>
              <a:ext cx="2066736" cy="1584176"/>
            </a:xfrm>
            <a:prstGeom prst="rect">
              <a:avLst/>
            </a:prstGeom>
            <a:solidFill>
              <a:srgbClr val="FF6600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dirty="0" smtClean="0">
                  <a:solidFill>
                    <a:srgbClr val="000000"/>
                  </a:solidFill>
                  <a:latin typeface="Helvetica Neue Light"/>
                  <a:cs typeface="Helvetica Neue Light"/>
                </a:rPr>
                <a:t>*Under mild conditions, we essentially solve it in</a:t>
              </a:r>
            </a:p>
            <a:p>
              <a:pPr algn="ctr"/>
              <a:r>
                <a:rPr lang="en-US" sz="2100" dirty="0" smtClean="0">
                  <a:solidFill>
                    <a:srgbClr val="000000"/>
                  </a:solidFill>
                  <a:latin typeface="Helvetica Neue Light"/>
                  <a:cs typeface="Helvetica Neue Light"/>
                </a:rPr>
                <a:t>      </a:t>
              </a:r>
              <a:endParaRPr lang="en-US" sz="2100" dirty="0">
                <a:solidFill>
                  <a:srgbClr val="000000"/>
                </a:solidFill>
                <a:latin typeface="Helvetica Neue Light"/>
                <a:cs typeface="Helvetica Neue Light"/>
              </a:endParaRPr>
            </a:p>
          </p:txBody>
        </p:sp>
        <p:pic>
          <p:nvPicPr>
            <p:cNvPr id="6" name="Picture 5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08304" y="2780928"/>
              <a:ext cx="1644600" cy="3432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1459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39954" y="188640"/>
            <a:ext cx="8864092" cy="1143000"/>
          </a:xfrm>
        </p:spPr>
        <p:txBody>
          <a:bodyPr/>
          <a:lstStyle/>
          <a:p>
            <a:r>
              <a:rPr lang="en-US" dirty="0" smtClean="0">
                <a:solidFill>
                  <a:srgbClr val="010529"/>
                </a:solidFill>
                <a:latin typeface="Helvetica Neue Light"/>
                <a:cs typeface="Helvetica Neue Light"/>
              </a:rPr>
              <a:t>How the low-rank solver works</a:t>
            </a:r>
            <a:endParaRPr lang="en-US" dirty="0">
              <a:solidFill>
                <a:srgbClr val="010529"/>
              </a:solidFill>
              <a:latin typeface="Helvetica Neue Light"/>
              <a:cs typeface="Helvetica Neue Light"/>
            </a:endParaRPr>
          </a:p>
        </p:txBody>
      </p:sp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145350" y="1124744"/>
            <a:ext cx="8998650" cy="3384376"/>
          </a:xfrm>
        </p:spPr>
        <p:txBody>
          <a:bodyPr/>
          <a:lstStyle/>
          <a:p>
            <a:pPr>
              <a:buNone/>
            </a:pP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- Naively, we </a:t>
            </a:r>
            <a:r>
              <a:rPr lang="en-US" sz="2100" dirty="0">
                <a:solidFill>
                  <a:srgbClr val="000000"/>
                </a:solidFill>
                <a:latin typeface="Helvetica Neue Light"/>
                <a:cs typeface="Helvetica Neue Light"/>
              </a:rPr>
              <a:t>can 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solve </a:t>
            </a:r>
            <a:r>
              <a:rPr lang="en-US" sz="2100" dirty="0" err="1" smtClean="0">
                <a:solidFill>
                  <a:srgbClr val="000000"/>
                </a:solidFill>
                <a:latin typeface="Helvetica Neue Light"/>
                <a:cs typeface="Helvetica Neue Light"/>
              </a:rPr>
              <a:t>DkS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by </a:t>
            </a:r>
            <a:r>
              <a:rPr lang="en-US" sz="2100" dirty="0">
                <a:solidFill>
                  <a:srgbClr val="000000"/>
                </a:solidFill>
                <a:latin typeface="Helvetica Neue Light"/>
                <a:cs typeface="Helvetica Neue Light"/>
              </a:rPr>
              <a:t>testing all  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      </a:t>
            </a:r>
            <a:r>
              <a:rPr lang="en-US" sz="2100" i="1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k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-</a:t>
            </a:r>
            <a:r>
              <a:rPr lang="en-US" sz="2100" dirty="0" err="1" smtClean="0">
                <a:solidFill>
                  <a:srgbClr val="000000"/>
                </a:solidFill>
                <a:latin typeface="Helvetica Neue Light"/>
                <a:cs typeface="Helvetica Neue Light"/>
              </a:rPr>
              <a:t>subgraphs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. </a:t>
            </a: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- But… what if the matrix is low-rank?</a:t>
            </a:r>
          </a:p>
          <a:p>
            <a:pPr marL="0" indent="0"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r>
              <a:rPr lang="en-US" sz="2400" b="1" dirty="0" smtClean="0">
                <a:latin typeface="Helvetica Neue Light"/>
                <a:cs typeface="Helvetica Neue Light"/>
              </a:rPr>
              <a:t>Rank-1 case:</a:t>
            </a:r>
          </a:p>
          <a:p>
            <a:pPr>
              <a:buNone/>
            </a:pPr>
            <a:r>
              <a:rPr lang="en-US" sz="2100" b="1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Q: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Maximize the product of </a:t>
            </a:r>
            <a:r>
              <a:rPr lang="en-US" sz="2100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two numbers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?</a:t>
            </a:r>
          </a:p>
          <a:p>
            <a:pPr>
              <a:buNone/>
            </a:pP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A: Maximize </a:t>
            </a:r>
            <a:r>
              <a:rPr lang="en-US" sz="21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each number individually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: 	find the k largest elements of </a:t>
            </a:r>
            <a:r>
              <a:rPr lang="en-US" sz="2100" b="1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v</a:t>
            </a:r>
          </a:p>
          <a:p>
            <a:pPr>
              <a:buNone/>
            </a:pPr>
            <a:endParaRPr lang="en-US" sz="2100" b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i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0" y="2060848"/>
            <a:ext cx="9144000" cy="0"/>
          </a:xfrm>
          <a:prstGeom prst="line">
            <a:avLst/>
          </a:prstGeom>
          <a:ln w="38100" cmpd="sng">
            <a:solidFill>
              <a:srgbClr val="3E3E3E"/>
            </a:solidFill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3933056"/>
            <a:ext cx="948690" cy="474345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1052736"/>
            <a:ext cx="397285" cy="576064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105" y="2276872"/>
            <a:ext cx="1689790" cy="403849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064" y="3675360"/>
            <a:ext cx="50292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587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1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02093F"/>
                </a:solidFill>
                <a:latin typeface="Helvetica Neue Light"/>
                <a:cs typeface="Helvetica Neue Light"/>
              </a:rPr>
              <a:t>Densest k-</a:t>
            </a:r>
            <a:r>
              <a:rPr lang="en-US" dirty="0" err="1" smtClean="0">
                <a:solidFill>
                  <a:srgbClr val="02093F"/>
                </a:solidFill>
                <a:latin typeface="Helvetica Neue Light"/>
                <a:cs typeface="Helvetica Neue Light"/>
              </a:rPr>
              <a:t>Subgraph</a:t>
            </a:r>
            <a:r>
              <a:rPr lang="en-US" dirty="0">
                <a:solidFill>
                  <a:srgbClr val="02093F"/>
                </a:solidFill>
                <a:latin typeface="Helvetica Neue Light"/>
                <a:cs typeface="Helvetica Neue Light"/>
              </a:rPr>
              <a:t> (</a:t>
            </a:r>
            <a:r>
              <a:rPr lang="en-US" dirty="0" err="1">
                <a:solidFill>
                  <a:srgbClr val="02093F"/>
                </a:solidFill>
                <a:latin typeface="Helvetica Neue Light"/>
                <a:cs typeface="Helvetica Neue Light"/>
              </a:rPr>
              <a:t>DkS</a:t>
            </a:r>
            <a:r>
              <a:rPr lang="en-US" dirty="0">
                <a:solidFill>
                  <a:srgbClr val="02093F"/>
                </a:solidFill>
                <a:latin typeface="Helvetica Neue Light"/>
                <a:cs typeface="Helvetica Neue Light"/>
              </a:rPr>
              <a:t>)</a:t>
            </a:r>
          </a:p>
        </p:txBody>
      </p:sp>
      <p:sp>
        <p:nvSpPr>
          <p:cNvPr id="76" name="Oval 75"/>
          <p:cNvSpPr/>
          <p:nvPr/>
        </p:nvSpPr>
        <p:spPr>
          <a:xfrm>
            <a:off x="1400944" y="29542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2001168" y="31447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251520" y="27256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892944" y="38813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1385477" y="4385634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1667644" y="49735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/>
          <p:cNvCxnSpPr>
            <a:stCxn id="76" idx="6"/>
            <a:endCxn id="77" idx="1"/>
          </p:cNvCxnSpPr>
          <p:nvPr/>
        </p:nvCxnSpPr>
        <p:spPr>
          <a:xfrm>
            <a:off x="1629544" y="3068530"/>
            <a:ext cx="405102" cy="1096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77" idx="3"/>
            <a:endCxn id="91" idx="7"/>
          </p:cNvCxnSpPr>
          <p:nvPr/>
        </p:nvCxnSpPr>
        <p:spPr>
          <a:xfrm flipH="1">
            <a:off x="1862766" y="3339852"/>
            <a:ext cx="171880" cy="166715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85" idx="5"/>
            <a:endCxn id="87" idx="1"/>
          </p:cNvCxnSpPr>
          <p:nvPr/>
        </p:nvCxnSpPr>
        <p:spPr>
          <a:xfrm>
            <a:off x="1088066" y="4076452"/>
            <a:ext cx="330889" cy="34266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81" idx="6"/>
            <a:endCxn id="76" idx="2"/>
          </p:cNvCxnSpPr>
          <p:nvPr/>
        </p:nvCxnSpPr>
        <p:spPr>
          <a:xfrm>
            <a:off x="480120" y="2839930"/>
            <a:ext cx="920824" cy="2286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76" idx="3"/>
            <a:endCxn id="85" idx="0"/>
          </p:cNvCxnSpPr>
          <p:nvPr/>
        </p:nvCxnSpPr>
        <p:spPr>
          <a:xfrm flipH="1">
            <a:off x="1007244" y="3149352"/>
            <a:ext cx="427178" cy="7319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Oval 113"/>
          <p:cNvSpPr/>
          <p:nvPr/>
        </p:nvSpPr>
        <p:spPr>
          <a:xfrm>
            <a:off x="3092218" y="3178208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3712716" y="38051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2192528" y="3610008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2417540" y="4304812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2229768" y="536064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3894790" y="4521638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Connector 131"/>
          <p:cNvCxnSpPr>
            <a:stCxn id="114" idx="6"/>
            <a:endCxn id="116" idx="1"/>
          </p:cNvCxnSpPr>
          <p:nvPr/>
        </p:nvCxnSpPr>
        <p:spPr>
          <a:xfrm>
            <a:off x="3320818" y="3292508"/>
            <a:ext cx="425376" cy="5461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>
            <a:stCxn id="116" idx="4"/>
            <a:endCxn id="130" idx="0"/>
          </p:cNvCxnSpPr>
          <p:nvPr/>
        </p:nvCxnSpPr>
        <p:spPr>
          <a:xfrm>
            <a:off x="3827016" y="4033730"/>
            <a:ext cx="182074" cy="4879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>
            <a:stCxn id="124" idx="4"/>
            <a:endCxn id="126" idx="0"/>
          </p:cNvCxnSpPr>
          <p:nvPr/>
        </p:nvCxnSpPr>
        <p:spPr>
          <a:xfrm flipH="1">
            <a:off x="2344068" y="4533412"/>
            <a:ext cx="187772" cy="82722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18" idx="6"/>
            <a:endCxn id="114" idx="2"/>
          </p:cNvCxnSpPr>
          <p:nvPr/>
        </p:nvCxnSpPr>
        <p:spPr>
          <a:xfrm flipV="1">
            <a:off x="2421128" y="3292508"/>
            <a:ext cx="671090" cy="4318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>
            <a:stCxn id="114" idx="3"/>
            <a:endCxn id="124" idx="0"/>
          </p:cNvCxnSpPr>
          <p:nvPr/>
        </p:nvCxnSpPr>
        <p:spPr>
          <a:xfrm flipH="1">
            <a:off x="2531840" y="3373330"/>
            <a:ext cx="593856" cy="93148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>
            <a:stCxn id="91" idx="5"/>
            <a:endCxn id="126" idx="1"/>
          </p:cNvCxnSpPr>
          <p:nvPr/>
        </p:nvCxnSpPr>
        <p:spPr>
          <a:xfrm>
            <a:off x="1862766" y="5168652"/>
            <a:ext cx="400480" cy="22546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>
            <a:stCxn id="87" idx="7"/>
            <a:endCxn id="124" idx="2"/>
          </p:cNvCxnSpPr>
          <p:nvPr/>
        </p:nvCxnSpPr>
        <p:spPr>
          <a:xfrm>
            <a:off x="1580599" y="4419112"/>
            <a:ext cx="836941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stCxn id="85" idx="6"/>
            <a:endCxn id="116" idx="2"/>
          </p:cNvCxnSpPr>
          <p:nvPr/>
        </p:nvCxnSpPr>
        <p:spPr>
          <a:xfrm flipV="1">
            <a:off x="1121544" y="3919430"/>
            <a:ext cx="2591172" cy="762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81" idx="4"/>
            <a:endCxn id="85" idx="1"/>
          </p:cNvCxnSpPr>
          <p:nvPr/>
        </p:nvCxnSpPr>
        <p:spPr>
          <a:xfrm>
            <a:off x="365820" y="2954230"/>
            <a:ext cx="560602" cy="9605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>
            <a:stCxn id="81" idx="5"/>
            <a:endCxn id="124" idx="1"/>
          </p:cNvCxnSpPr>
          <p:nvPr/>
        </p:nvCxnSpPr>
        <p:spPr>
          <a:xfrm>
            <a:off x="446642" y="2920752"/>
            <a:ext cx="2004376" cy="141753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7" name="Oval 176"/>
          <p:cNvSpPr/>
          <p:nvPr/>
        </p:nvSpPr>
        <p:spPr>
          <a:xfrm>
            <a:off x="2115468" y="2478782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2735966" y="28399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/>
        </p:nvSpPr>
        <p:spPr>
          <a:xfrm>
            <a:off x="791196" y="2178604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2655144" y="4940052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1" name="Straight Connector 180"/>
          <p:cNvCxnSpPr>
            <a:stCxn id="177" idx="6"/>
            <a:endCxn id="178" idx="1"/>
          </p:cNvCxnSpPr>
          <p:nvPr/>
        </p:nvCxnSpPr>
        <p:spPr>
          <a:xfrm>
            <a:off x="2344068" y="2593082"/>
            <a:ext cx="425376" cy="28032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>
            <a:stCxn id="178" idx="4"/>
            <a:endCxn id="180" idx="0"/>
          </p:cNvCxnSpPr>
          <p:nvPr/>
        </p:nvCxnSpPr>
        <p:spPr>
          <a:xfrm flipH="1">
            <a:off x="2769444" y="3068530"/>
            <a:ext cx="80822" cy="187152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79" idx="6"/>
            <a:endCxn id="177" idx="1"/>
          </p:cNvCxnSpPr>
          <p:nvPr/>
        </p:nvCxnSpPr>
        <p:spPr>
          <a:xfrm>
            <a:off x="1019796" y="2292904"/>
            <a:ext cx="1129150" cy="21935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>
            <a:stCxn id="178" idx="5"/>
            <a:endCxn id="114" idx="1"/>
          </p:cNvCxnSpPr>
          <p:nvPr/>
        </p:nvCxnSpPr>
        <p:spPr>
          <a:xfrm>
            <a:off x="2931088" y="3035052"/>
            <a:ext cx="194608" cy="17663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>
            <a:stCxn id="81" idx="7"/>
            <a:endCxn id="179" idx="3"/>
          </p:cNvCxnSpPr>
          <p:nvPr/>
        </p:nvCxnSpPr>
        <p:spPr>
          <a:xfrm flipV="1">
            <a:off x="446642" y="2373726"/>
            <a:ext cx="378032" cy="38538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118" idx="3"/>
            <a:endCxn id="87" idx="7"/>
          </p:cNvCxnSpPr>
          <p:nvPr/>
        </p:nvCxnSpPr>
        <p:spPr>
          <a:xfrm flipH="1">
            <a:off x="1580599" y="3805130"/>
            <a:ext cx="645407" cy="61398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>
            <a:stCxn id="76" idx="6"/>
            <a:endCxn id="178" idx="2"/>
          </p:cNvCxnSpPr>
          <p:nvPr/>
        </p:nvCxnSpPr>
        <p:spPr>
          <a:xfrm flipV="1">
            <a:off x="1629544" y="2954230"/>
            <a:ext cx="1106422" cy="1143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>
            <a:stCxn id="178" idx="4"/>
            <a:endCxn id="124" idx="0"/>
          </p:cNvCxnSpPr>
          <p:nvPr/>
        </p:nvCxnSpPr>
        <p:spPr>
          <a:xfrm flipH="1">
            <a:off x="2531840" y="3068530"/>
            <a:ext cx="318426" cy="123628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24" idx="1"/>
            <a:endCxn id="85" idx="6"/>
          </p:cNvCxnSpPr>
          <p:nvPr/>
        </p:nvCxnSpPr>
        <p:spPr>
          <a:xfrm flipH="1" flipV="1">
            <a:off x="1121544" y="3995630"/>
            <a:ext cx="1329474" cy="34266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/>
          <p:cNvCxnSpPr>
            <a:stCxn id="124" idx="1"/>
            <a:endCxn id="76" idx="5"/>
          </p:cNvCxnSpPr>
          <p:nvPr/>
        </p:nvCxnSpPr>
        <p:spPr>
          <a:xfrm flipH="1" flipV="1">
            <a:off x="1596066" y="3149352"/>
            <a:ext cx="854952" cy="118893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>
            <a:stCxn id="180" idx="0"/>
            <a:endCxn id="124" idx="5"/>
          </p:cNvCxnSpPr>
          <p:nvPr/>
        </p:nvCxnSpPr>
        <p:spPr>
          <a:xfrm flipH="1" flipV="1">
            <a:off x="2612662" y="4499934"/>
            <a:ext cx="156782" cy="44011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>
            <a:stCxn id="180" idx="1"/>
            <a:endCxn id="76" idx="4"/>
          </p:cNvCxnSpPr>
          <p:nvPr/>
        </p:nvCxnSpPr>
        <p:spPr>
          <a:xfrm flipH="1" flipV="1">
            <a:off x="1515244" y="3182830"/>
            <a:ext cx="1173378" cy="17907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>
            <a:stCxn id="180" idx="2"/>
            <a:endCxn id="87" idx="5"/>
          </p:cNvCxnSpPr>
          <p:nvPr/>
        </p:nvCxnSpPr>
        <p:spPr>
          <a:xfrm flipH="1" flipV="1">
            <a:off x="1580599" y="4580756"/>
            <a:ext cx="1074545" cy="47359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>
            <a:stCxn id="85" idx="6"/>
            <a:endCxn id="180" idx="1"/>
          </p:cNvCxnSpPr>
          <p:nvPr/>
        </p:nvCxnSpPr>
        <p:spPr>
          <a:xfrm>
            <a:off x="1121544" y="3995630"/>
            <a:ext cx="1567078" cy="9779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87" idx="0"/>
            <a:endCxn id="76" idx="4"/>
          </p:cNvCxnSpPr>
          <p:nvPr/>
        </p:nvCxnSpPr>
        <p:spPr>
          <a:xfrm flipV="1">
            <a:off x="1499777" y="3182830"/>
            <a:ext cx="15467" cy="120280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>
            <a:stCxn id="126" idx="7"/>
            <a:endCxn id="180" idx="3"/>
          </p:cNvCxnSpPr>
          <p:nvPr/>
        </p:nvCxnSpPr>
        <p:spPr>
          <a:xfrm flipV="1">
            <a:off x="2424890" y="5135174"/>
            <a:ext cx="263732" cy="25894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>
            <a:stCxn id="126" idx="6"/>
            <a:endCxn id="130" idx="3"/>
          </p:cNvCxnSpPr>
          <p:nvPr/>
        </p:nvCxnSpPr>
        <p:spPr>
          <a:xfrm flipV="1">
            <a:off x="2458368" y="4716760"/>
            <a:ext cx="1469900" cy="75818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18" idx="5"/>
            <a:endCxn id="130" idx="2"/>
          </p:cNvCxnSpPr>
          <p:nvPr/>
        </p:nvCxnSpPr>
        <p:spPr>
          <a:xfrm>
            <a:off x="2387650" y="3805130"/>
            <a:ext cx="1507140" cy="8308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>
            <a:stCxn id="118" idx="0"/>
            <a:endCxn id="77" idx="4"/>
          </p:cNvCxnSpPr>
          <p:nvPr/>
        </p:nvCxnSpPr>
        <p:spPr>
          <a:xfrm flipH="1" flipV="1">
            <a:off x="2115468" y="3373330"/>
            <a:ext cx="191360" cy="2366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>
            <a:stCxn id="118" idx="0"/>
            <a:endCxn id="177" idx="4"/>
          </p:cNvCxnSpPr>
          <p:nvPr/>
        </p:nvCxnSpPr>
        <p:spPr>
          <a:xfrm flipH="1" flipV="1">
            <a:off x="2229768" y="2707382"/>
            <a:ext cx="77060" cy="90262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18" idx="1"/>
            <a:endCxn id="76" idx="5"/>
          </p:cNvCxnSpPr>
          <p:nvPr/>
        </p:nvCxnSpPr>
        <p:spPr>
          <a:xfrm flipH="1" flipV="1">
            <a:off x="1596066" y="3149352"/>
            <a:ext cx="629940" cy="49413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>
            <a:stCxn id="118" idx="7"/>
            <a:endCxn id="178" idx="3"/>
          </p:cNvCxnSpPr>
          <p:nvPr/>
        </p:nvCxnSpPr>
        <p:spPr>
          <a:xfrm flipV="1">
            <a:off x="2387650" y="3035052"/>
            <a:ext cx="381794" cy="60843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>
            <a:stCxn id="81" idx="7"/>
            <a:endCxn id="177" idx="2"/>
          </p:cNvCxnSpPr>
          <p:nvPr/>
        </p:nvCxnSpPr>
        <p:spPr>
          <a:xfrm flipV="1">
            <a:off x="446642" y="2593082"/>
            <a:ext cx="1668826" cy="16602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4" name="Oval 203"/>
          <p:cNvSpPr/>
          <p:nvPr/>
        </p:nvSpPr>
        <p:spPr>
          <a:xfrm>
            <a:off x="2847166" y="220135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/>
          <p:cNvSpPr/>
          <p:nvPr/>
        </p:nvSpPr>
        <p:spPr>
          <a:xfrm>
            <a:off x="3357306" y="27256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6" name="Straight Connector 205"/>
          <p:cNvCxnSpPr>
            <a:stCxn id="204" idx="5"/>
            <a:endCxn id="205" idx="1"/>
          </p:cNvCxnSpPr>
          <p:nvPr/>
        </p:nvCxnSpPr>
        <p:spPr>
          <a:xfrm>
            <a:off x="3042288" y="2396472"/>
            <a:ext cx="348496" cy="36263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Oval 206"/>
          <p:cNvSpPr/>
          <p:nvPr/>
        </p:nvSpPr>
        <p:spPr>
          <a:xfrm>
            <a:off x="2171486" y="197275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8" name="Straight Connector 207"/>
          <p:cNvCxnSpPr>
            <a:stCxn id="207" idx="6"/>
            <a:endCxn id="204" idx="1"/>
          </p:cNvCxnSpPr>
          <p:nvPr/>
        </p:nvCxnSpPr>
        <p:spPr>
          <a:xfrm>
            <a:off x="2400086" y="2087050"/>
            <a:ext cx="480558" cy="1477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>
            <a:stCxn id="207" idx="4"/>
            <a:endCxn id="178" idx="1"/>
          </p:cNvCxnSpPr>
          <p:nvPr/>
        </p:nvCxnSpPr>
        <p:spPr>
          <a:xfrm>
            <a:off x="2285786" y="2201350"/>
            <a:ext cx="483658" cy="67205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>
            <a:stCxn id="204" idx="4"/>
            <a:endCxn id="178" idx="0"/>
          </p:cNvCxnSpPr>
          <p:nvPr/>
        </p:nvCxnSpPr>
        <p:spPr>
          <a:xfrm flipH="1">
            <a:off x="2850266" y="2429950"/>
            <a:ext cx="111200" cy="40998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>
            <a:stCxn id="178" idx="6"/>
            <a:endCxn id="205" idx="2"/>
          </p:cNvCxnSpPr>
          <p:nvPr/>
        </p:nvCxnSpPr>
        <p:spPr>
          <a:xfrm flipV="1">
            <a:off x="2964566" y="2839930"/>
            <a:ext cx="392740" cy="1143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2" name="Oval 211"/>
          <p:cNvSpPr/>
          <p:nvPr/>
        </p:nvSpPr>
        <p:spPr>
          <a:xfrm>
            <a:off x="3308920" y="2031628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3743094" y="252878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4" name="Straight Connector 213"/>
          <p:cNvCxnSpPr>
            <a:stCxn id="212" idx="6"/>
            <a:endCxn id="213" idx="1"/>
          </p:cNvCxnSpPr>
          <p:nvPr/>
        </p:nvCxnSpPr>
        <p:spPr>
          <a:xfrm>
            <a:off x="3537520" y="2145928"/>
            <a:ext cx="239052" cy="41633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5" name="Oval 214"/>
          <p:cNvSpPr/>
          <p:nvPr/>
        </p:nvSpPr>
        <p:spPr>
          <a:xfrm>
            <a:off x="2460022" y="1599952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6" name="Straight Connector 215"/>
          <p:cNvCxnSpPr>
            <a:stCxn id="215" idx="5"/>
            <a:endCxn id="212" idx="1"/>
          </p:cNvCxnSpPr>
          <p:nvPr/>
        </p:nvCxnSpPr>
        <p:spPr>
          <a:xfrm>
            <a:off x="2655144" y="1795074"/>
            <a:ext cx="687254" cy="27003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/>
          <p:cNvCxnSpPr>
            <a:stCxn id="207" idx="7"/>
            <a:endCxn id="215" idx="3"/>
          </p:cNvCxnSpPr>
          <p:nvPr/>
        </p:nvCxnSpPr>
        <p:spPr>
          <a:xfrm flipV="1">
            <a:off x="2366608" y="1795074"/>
            <a:ext cx="126892" cy="21115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/>
          <p:cNvCxnSpPr>
            <a:stCxn id="204" idx="7"/>
            <a:endCxn id="212" idx="2"/>
          </p:cNvCxnSpPr>
          <p:nvPr/>
        </p:nvCxnSpPr>
        <p:spPr>
          <a:xfrm flipV="1">
            <a:off x="3042288" y="2145928"/>
            <a:ext cx="266632" cy="889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>
            <a:stCxn id="205" idx="6"/>
            <a:endCxn id="213" idx="3"/>
          </p:cNvCxnSpPr>
          <p:nvPr/>
        </p:nvCxnSpPr>
        <p:spPr>
          <a:xfrm flipV="1">
            <a:off x="3585906" y="2723902"/>
            <a:ext cx="190666" cy="11602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>
            <a:stCxn id="178" idx="7"/>
            <a:endCxn id="212" idx="4"/>
          </p:cNvCxnSpPr>
          <p:nvPr/>
        </p:nvCxnSpPr>
        <p:spPr>
          <a:xfrm flipV="1">
            <a:off x="2931088" y="2260228"/>
            <a:ext cx="492132" cy="61318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>
            <a:stCxn id="215" idx="4"/>
            <a:endCxn id="178" idx="1"/>
          </p:cNvCxnSpPr>
          <p:nvPr/>
        </p:nvCxnSpPr>
        <p:spPr>
          <a:xfrm>
            <a:off x="2574322" y="1828552"/>
            <a:ext cx="195122" cy="104485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2" name="TextBox 221"/>
          <p:cNvSpPr txBox="1"/>
          <p:nvPr/>
        </p:nvSpPr>
        <p:spPr>
          <a:xfrm>
            <a:off x="4117610" y="1639533"/>
            <a:ext cx="51349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Given a graph and a parameter k, </a:t>
            </a:r>
          </a:p>
          <a:p>
            <a:r>
              <a:rPr lang="en-US" b="1" dirty="0" smtClean="0">
                <a:latin typeface="Helvetica Neue Light"/>
                <a:cs typeface="Helvetica Neue Light"/>
              </a:rPr>
              <a:t>find the k vertices that contain the largest #edges.</a:t>
            </a:r>
          </a:p>
          <a:p>
            <a:endParaRPr lang="en-US" b="1" dirty="0">
              <a:latin typeface="Helvetica Neue Light"/>
              <a:cs typeface="Helvetica Neue Light"/>
            </a:endParaRPr>
          </a:p>
          <a:p>
            <a:endParaRPr lang="en-US" dirty="0" smtClean="0">
              <a:latin typeface="Helvetica Neue Light"/>
              <a:cs typeface="Helvetica Neue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117610" y="2420888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latin typeface="Helvetica Neue Light"/>
              <a:cs typeface="Helvetica Neue Light"/>
            </a:endParaRPr>
          </a:p>
          <a:p>
            <a:endParaRPr lang="en-US" dirty="0">
              <a:latin typeface="Helvetica Neue Light"/>
              <a:cs typeface="Helvetica Neue Light"/>
            </a:endParaRPr>
          </a:p>
          <a:p>
            <a:r>
              <a:rPr lang="en-US" dirty="0">
                <a:latin typeface="Helvetica Neue Light"/>
                <a:cs typeface="Helvetica Neue Light"/>
              </a:rPr>
              <a:t>Applications: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Helvetica Neue Light"/>
                <a:cs typeface="Helvetica Neue Light"/>
              </a:rPr>
              <a:t>Community Mining </a:t>
            </a:r>
          </a:p>
          <a:p>
            <a:pPr algn="ctr"/>
            <a:r>
              <a:rPr lang="en-US" i="1" dirty="0">
                <a:latin typeface="Helvetica Neue Light"/>
                <a:cs typeface="Helvetica Neue Light"/>
              </a:rPr>
              <a:t>communities = large dense components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Helvetica Neue Light"/>
                <a:cs typeface="Helvetica Neue Light"/>
              </a:rPr>
              <a:t>Link Spam Detection </a:t>
            </a:r>
          </a:p>
          <a:p>
            <a:pPr algn="ctr"/>
            <a:r>
              <a:rPr lang="en-US" i="1" dirty="0">
                <a:latin typeface="Helvetica Neue Light"/>
                <a:cs typeface="Helvetica Neue Light"/>
              </a:rPr>
              <a:t> dense parts of web -&gt; spam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Helvetica Neue Light"/>
                <a:cs typeface="Helvetica Neue Light"/>
              </a:rPr>
              <a:t>Computational biology </a:t>
            </a:r>
          </a:p>
          <a:p>
            <a:r>
              <a:rPr lang="en-US" i="1" dirty="0">
                <a:latin typeface="Helvetica Neue Light"/>
                <a:cs typeface="Helvetica Neue Light"/>
              </a:rPr>
              <a:t>complex patters in gene annotation graphs</a:t>
            </a:r>
          </a:p>
          <a:p>
            <a:endParaRPr lang="en-US" b="1" dirty="0">
              <a:latin typeface="Helvetica Neue Light"/>
              <a:cs typeface="Helvetica Neue Light"/>
            </a:endParaRPr>
          </a:p>
          <a:p>
            <a:endParaRPr lang="en-US" dirty="0">
              <a:latin typeface="Helvetica Neue Light"/>
              <a:cs typeface="Helvetica Neue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17610" y="539277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Helvetica Neue Light"/>
                <a:cs typeface="Helvetica Neue Light"/>
              </a:rPr>
              <a:t>Here for k=5 there is a 5-subgraph with 10 edges </a:t>
            </a:r>
            <a:r>
              <a:rPr lang="en-US" dirty="0" smtClean="0">
                <a:latin typeface="Helvetica Neue Light"/>
                <a:cs typeface="Helvetica Neue Light"/>
              </a:rPr>
              <a:t>(</a:t>
            </a:r>
            <a:r>
              <a:rPr lang="en-US" dirty="0">
                <a:latin typeface="Helvetica Neue Light"/>
                <a:cs typeface="Helvetica Neue Light"/>
              </a:rPr>
              <a:t>5 clique). </a:t>
            </a:r>
            <a:endParaRPr lang="en-US" dirty="0" smtClean="0">
              <a:latin typeface="Helvetica Neue Light"/>
              <a:cs typeface="Helvetica Neue Light"/>
            </a:endParaRPr>
          </a:p>
          <a:p>
            <a:endParaRPr lang="en-US" dirty="0">
              <a:latin typeface="Helvetica Neue Light"/>
              <a:cs typeface="Helvetica Neue Light"/>
            </a:endParaRPr>
          </a:p>
          <a:p>
            <a:r>
              <a:rPr lang="en-US" b="1" dirty="0">
                <a:solidFill>
                  <a:srgbClr val="FF6600"/>
                </a:solidFill>
                <a:latin typeface="Helvetica Neue Light"/>
                <a:cs typeface="Helvetica Neue Light"/>
              </a:rPr>
              <a:t>Q: Can you find it?  </a:t>
            </a:r>
          </a:p>
        </p:txBody>
      </p:sp>
    </p:spTree>
    <p:extLst>
      <p:ext uri="{BB962C8B-B14F-4D97-AF65-F5344CB8AC3E}">
        <p14:creationId xmlns:p14="http://schemas.microsoft.com/office/powerpoint/2010/main" val="2207570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39954" y="188640"/>
            <a:ext cx="8864092" cy="1143000"/>
          </a:xfrm>
        </p:spPr>
        <p:txBody>
          <a:bodyPr/>
          <a:lstStyle/>
          <a:p>
            <a:r>
              <a:rPr lang="en-US" dirty="0" smtClean="0">
                <a:solidFill>
                  <a:srgbClr val="010529"/>
                </a:solidFill>
                <a:latin typeface="Helvetica Neue Light"/>
                <a:cs typeface="Helvetica Neue Light"/>
              </a:rPr>
              <a:t>How the rank-1 solver works</a:t>
            </a:r>
            <a:endParaRPr lang="en-US" dirty="0">
              <a:solidFill>
                <a:srgbClr val="010529"/>
              </a:solidFill>
              <a:latin typeface="Helvetica Neue Light"/>
              <a:cs typeface="Helvetica Neue Light"/>
            </a:endParaRPr>
          </a:p>
        </p:txBody>
      </p:sp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145350" y="1124744"/>
            <a:ext cx="8998650" cy="3384376"/>
          </a:xfrm>
        </p:spPr>
        <p:txBody>
          <a:bodyPr/>
          <a:lstStyle/>
          <a:p>
            <a:pPr marL="0" indent="0"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r>
              <a:rPr lang="en-US" sz="2100" dirty="0" err="1">
                <a:solidFill>
                  <a:srgbClr val="000000"/>
                </a:solidFill>
                <a:latin typeface="Helvetica Neue Light"/>
                <a:cs typeface="Helvetica Neue Light"/>
              </a:rPr>
              <a:t>Def</a:t>
            </a:r>
            <a:r>
              <a:rPr lang="en-US" sz="2100" dirty="0">
                <a:solidFill>
                  <a:srgbClr val="000000"/>
                </a:solidFill>
                <a:latin typeface="Helvetica Neue Light"/>
                <a:cs typeface="Helvetica Neue Light"/>
              </a:rPr>
              <a:t>: top-k set: the k-largest </a:t>
            </a:r>
            <a:r>
              <a:rPr lang="en-US" sz="2100" dirty="0" err="1" smtClean="0">
                <a:solidFill>
                  <a:srgbClr val="000000"/>
                </a:solidFill>
                <a:latin typeface="Helvetica Neue Light"/>
                <a:cs typeface="Helvetica Neue Light"/>
              </a:rPr>
              <a:t>cordinates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of a vector, </a:t>
            </a:r>
          </a:p>
          <a:p>
            <a:pPr>
              <a:buNone/>
            </a:pP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		e.g</a:t>
            </a:r>
            <a:r>
              <a:rPr lang="en-US" sz="2100" dirty="0">
                <a:solidFill>
                  <a:srgbClr val="000000"/>
                </a:solidFill>
                <a:latin typeface="Helvetica Neue Light"/>
                <a:cs typeface="Helvetica Neue Light"/>
              </a:rPr>
              <a:t>.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, if k =2, then top-2 set = </a:t>
            </a:r>
            <a:r>
              <a:rPr lang="en-US" sz="2100" dirty="0">
                <a:solidFill>
                  <a:srgbClr val="000000"/>
                </a:solidFill>
                <a:latin typeface="Helvetica Neue Light"/>
                <a:cs typeface="Helvetica Neue Light"/>
              </a:rPr>
              <a:t>{3,4}</a:t>
            </a:r>
          </a:p>
          <a:p>
            <a:pPr>
              <a:buNone/>
            </a:pPr>
            <a:endParaRPr lang="en-US" sz="2100" b="1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Intuition:  </a:t>
            </a:r>
            <a:r>
              <a:rPr lang="en-US" sz="2100" b="1" i="1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x, y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pick the top-k set of </a:t>
            </a:r>
            <a:r>
              <a:rPr lang="en-US" sz="2100" b="1" i="1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v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.</a:t>
            </a:r>
          </a:p>
          <a:p>
            <a:pPr>
              <a:buNone/>
            </a:pPr>
            <a:endParaRPr lang="en-US" sz="2100" b="1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i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3140968"/>
            <a:ext cx="948690" cy="474345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064" y="2667248"/>
            <a:ext cx="5029200" cy="1193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004048" y="2060848"/>
            <a:ext cx="282543" cy="1944216"/>
          </a:xfrm>
          <a:prstGeom prst="rect">
            <a:avLst/>
          </a:prstGeom>
          <a:solidFill>
            <a:srgbClr val="02093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2</a:t>
            </a:r>
            <a:br>
              <a:rPr lang="en-US" dirty="0" smtClean="0"/>
            </a:br>
            <a:r>
              <a:rPr lang="en-US" dirty="0" smtClean="0">
                <a:solidFill>
                  <a:srgbClr val="FF6600"/>
                </a:solidFill>
              </a:rPr>
              <a:t>3</a:t>
            </a:r>
          </a:p>
          <a:p>
            <a:pPr algn="ctr"/>
            <a:r>
              <a:rPr lang="en-US" dirty="0">
                <a:solidFill>
                  <a:srgbClr val="FF6600"/>
                </a:solidFill>
              </a:rPr>
              <a:t>4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945641" y="2060848"/>
            <a:ext cx="282543" cy="1944216"/>
          </a:xfrm>
          <a:prstGeom prst="rect">
            <a:avLst/>
          </a:prstGeom>
          <a:solidFill>
            <a:srgbClr val="02093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br>
              <a:rPr lang="en-US" dirty="0" smtClean="0"/>
            </a:br>
            <a:r>
              <a:rPr lang="en-US" dirty="0" smtClean="0"/>
              <a:t>2</a:t>
            </a:r>
            <a:br>
              <a:rPr lang="en-US" dirty="0" smtClean="0"/>
            </a:br>
            <a:r>
              <a:rPr lang="en-US" dirty="0" smtClean="0">
                <a:solidFill>
                  <a:srgbClr val="FF6600"/>
                </a:solidFill>
              </a:rPr>
              <a:t>3</a:t>
            </a:r>
          </a:p>
          <a:p>
            <a:pPr algn="ctr"/>
            <a:r>
              <a:rPr lang="en-US" dirty="0">
                <a:solidFill>
                  <a:srgbClr val="FF66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70748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5373216"/>
            <a:ext cx="1655068" cy="941117"/>
          </a:xfrm>
          <a:prstGeom prst="rect">
            <a:avLst/>
          </a:prstGeom>
        </p:spPr>
      </p:pic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39954" y="188640"/>
            <a:ext cx="8864092" cy="1143000"/>
          </a:xfrm>
        </p:spPr>
        <p:txBody>
          <a:bodyPr/>
          <a:lstStyle/>
          <a:p>
            <a:r>
              <a:rPr lang="en-US" dirty="0" smtClean="0">
                <a:solidFill>
                  <a:srgbClr val="010529"/>
                </a:solidFill>
                <a:latin typeface="Helvetica Neue Light"/>
                <a:cs typeface="Helvetica Neue Light"/>
              </a:rPr>
              <a:t>How the rank-2 solver works</a:t>
            </a:r>
            <a:endParaRPr lang="en-US" dirty="0">
              <a:solidFill>
                <a:srgbClr val="010529"/>
              </a:solidFill>
              <a:latin typeface="Helvetica Neue Light"/>
              <a:cs typeface="Helvetica Neue Light"/>
            </a:endParaRPr>
          </a:p>
        </p:txBody>
      </p:sp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145350" y="1124744"/>
            <a:ext cx="8998650" cy="3384376"/>
          </a:xfrm>
        </p:spPr>
        <p:txBody>
          <a:bodyPr/>
          <a:lstStyle/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Intuition:  </a:t>
            </a:r>
            <a:r>
              <a:rPr lang="en-US" sz="2100" b="1" i="1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x, y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pick the top-</a:t>
            </a:r>
            <a:r>
              <a:rPr lang="en-US" sz="2100" i="1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k</a:t>
            </a:r>
            <a:r>
              <a:rPr lang="en-US" sz="21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set of a vector from a 2-dimensional span.</a:t>
            </a:r>
          </a:p>
          <a:p>
            <a:pPr>
              <a:buNone/>
            </a:pPr>
            <a:endParaRPr lang="en-US" sz="2100" b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r>
              <a:rPr lang="en-US" sz="2100" b="1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						[</a:t>
            </a:r>
            <a:r>
              <a:rPr lang="en-US" sz="2100" b="1" dirty="0" err="1">
                <a:solidFill>
                  <a:srgbClr val="000000"/>
                </a:solidFill>
                <a:latin typeface="Helvetica Neue Light"/>
                <a:cs typeface="Helvetica Neue Light"/>
              </a:rPr>
              <a:t>Asteris</a:t>
            </a:r>
            <a:r>
              <a:rPr lang="en-US" sz="2100" b="1" dirty="0">
                <a:solidFill>
                  <a:srgbClr val="000000"/>
                </a:solidFill>
                <a:latin typeface="Helvetica Neue Light"/>
                <a:cs typeface="Helvetica Neue Light"/>
              </a:rPr>
              <a:t>, P., </a:t>
            </a:r>
            <a:r>
              <a:rPr lang="en-US" sz="2100" b="1" dirty="0" err="1">
                <a:solidFill>
                  <a:srgbClr val="000000"/>
                </a:solidFill>
                <a:latin typeface="Helvetica Neue Light"/>
                <a:cs typeface="Helvetica Neue Light"/>
              </a:rPr>
              <a:t>Karystinos</a:t>
            </a:r>
            <a:r>
              <a:rPr lang="en-US" sz="2100" b="1" dirty="0">
                <a:solidFill>
                  <a:srgbClr val="000000"/>
                </a:solidFill>
                <a:latin typeface="Helvetica Neue Light"/>
                <a:cs typeface="Helvetica Neue Light"/>
              </a:rPr>
              <a:t> (TUC), 2011]</a:t>
            </a:r>
          </a:p>
          <a:p>
            <a:pPr>
              <a:buNone/>
            </a:pPr>
            <a:endParaRPr lang="en-US" sz="2100" b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b="1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i="1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None/>
            </a:pP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2145923"/>
            <a:ext cx="5112568" cy="48861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635896" y="1442487"/>
            <a:ext cx="432048" cy="2088232"/>
          </a:xfrm>
          <a:prstGeom prst="rect">
            <a:avLst/>
          </a:prstGeom>
          <a:solidFill>
            <a:srgbClr val="02093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</a:t>
            </a: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3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/>
              <a:t>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355976" y="1442487"/>
            <a:ext cx="432048" cy="2088232"/>
          </a:xfrm>
          <a:prstGeom prst="rect">
            <a:avLst/>
          </a:prstGeom>
          <a:solidFill>
            <a:srgbClr val="D130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</a:t>
            </a: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7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364088" y="1442487"/>
            <a:ext cx="432048" cy="2088232"/>
          </a:xfrm>
          <a:prstGeom prst="rect">
            <a:avLst/>
          </a:prstGeom>
          <a:solidFill>
            <a:srgbClr val="02093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</a:t>
            </a: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3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/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084168" y="1442487"/>
            <a:ext cx="432048" cy="2088232"/>
          </a:xfrm>
          <a:prstGeom prst="rect">
            <a:avLst/>
          </a:prstGeom>
          <a:solidFill>
            <a:srgbClr val="D1305A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</a:t>
            </a:r>
          </a:p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7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4437112"/>
            <a:ext cx="9144000" cy="504056"/>
          </a:xfrm>
          <a:prstGeom prst="rect">
            <a:avLst/>
          </a:prstGeom>
          <a:solidFill>
            <a:srgbClr val="010529"/>
          </a:solidFill>
          <a:ln w="9525" cap="flat" cmpd="sng" algn="ctr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100" b="1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Q: How many top-k sets are there in a 2-dimensional span?</a:t>
            </a:r>
            <a:endParaRPr lang="en-US" sz="2100" b="1" dirty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-29475" y="5373216"/>
            <a:ext cx="9180512" cy="1080120"/>
            <a:chOff x="-36512" y="5777880"/>
            <a:chExt cx="9180512" cy="1080120"/>
          </a:xfrm>
        </p:grpSpPr>
        <p:sp>
          <p:nvSpPr>
            <p:cNvPr id="21" name="Rounded Rectangle 20"/>
            <p:cNvSpPr/>
            <p:nvPr/>
          </p:nvSpPr>
          <p:spPr>
            <a:xfrm>
              <a:off x="-36512" y="5777880"/>
              <a:ext cx="9180512" cy="1080120"/>
            </a:xfrm>
            <a:prstGeom prst="roundRect">
              <a:avLst>
                <a:gd name="adj" fmla="val 0"/>
              </a:avLst>
            </a:prstGeom>
            <a:solidFill>
              <a:srgbClr val="010529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None/>
              </a:pPr>
              <a:r>
                <a:rPr lang="en-US" sz="2300" dirty="0" smtClean="0">
                  <a:solidFill>
                    <a:schemeClr val="bg1"/>
                  </a:solidFill>
                  <a:latin typeface="Helvetica Neue Light"/>
                  <a:cs typeface="Helvetica Neue Light"/>
                </a:rPr>
                <a:t>	Theorem: # top-</a:t>
              </a:r>
              <a:r>
                <a:rPr lang="en-US" sz="2300" i="1" dirty="0" smtClean="0">
                  <a:solidFill>
                    <a:schemeClr val="bg1"/>
                  </a:solidFill>
                  <a:latin typeface="Helvetica Neue Light"/>
                  <a:cs typeface="Helvetica Neue Light"/>
                </a:rPr>
                <a:t>k</a:t>
              </a:r>
              <a:r>
                <a:rPr lang="en-US" sz="2300" dirty="0" smtClean="0">
                  <a:solidFill>
                    <a:schemeClr val="bg1"/>
                  </a:solidFill>
                  <a:latin typeface="Helvetica Neue Light"/>
                  <a:cs typeface="Helvetica Neue Light"/>
                </a:rPr>
                <a:t> sets in a d-dimensional span:	 </a:t>
              </a:r>
              <a:endParaRPr lang="en-US" sz="2300" i="1" dirty="0">
                <a:solidFill>
                  <a:srgbClr val="E64EA1"/>
                </a:solidFill>
                <a:latin typeface="Helvetica Neue Light"/>
                <a:cs typeface="Helvetica Neue Light"/>
              </a:endParaRPr>
            </a:p>
          </p:txBody>
        </p:sp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4208" y="5949280"/>
              <a:ext cx="2598569" cy="8481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461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uiExpand="1" build="p"/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8"/>
          <p:cNvSpPr>
            <a:spLocks noGrp="1"/>
          </p:cNvSpPr>
          <p:nvPr>
            <p:ph type="title"/>
          </p:nvPr>
        </p:nvSpPr>
        <p:spPr>
          <a:xfrm>
            <a:off x="139954" y="188640"/>
            <a:ext cx="8864092" cy="1143000"/>
          </a:xfrm>
        </p:spPr>
        <p:txBody>
          <a:bodyPr/>
          <a:lstStyle/>
          <a:p>
            <a:r>
              <a:rPr lang="en-US" dirty="0" err="1" smtClean="0">
                <a:solidFill>
                  <a:srgbClr val="FF6600"/>
                </a:solidFill>
                <a:latin typeface="Helvetica Neue Light"/>
                <a:cs typeface="Helvetica Neue Light"/>
              </a:rPr>
              <a:t>Mapreduce</a:t>
            </a:r>
            <a:r>
              <a:rPr lang="en-US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Implementation</a:t>
            </a:r>
            <a:endParaRPr lang="en-US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5" name="Picture 4" descr="spannogram_MR cop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980727"/>
            <a:ext cx="5688632" cy="573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101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8"/>
          <p:cNvSpPr>
            <a:spLocks noGrp="1"/>
          </p:cNvSpPr>
          <p:nvPr>
            <p:ph type="title"/>
          </p:nvPr>
        </p:nvSpPr>
        <p:spPr>
          <a:xfrm>
            <a:off x="139954" y="188640"/>
            <a:ext cx="8864092" cy="1143000"/>
          </a:xfrm>
        </p:spPr>
        <p:txBody>
          <a:bodyPr/>
          <a:lstStyle/>
          <a:p>
            <a:r>
              <a:rPr lang="en-US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Billion-scale Graphs</a:t>
            </a:r>
            <a:endParaRPr lang="en-US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4800" t="5124" r="51482" b="24731"/>
          <a:stretch/>
        </p:blipFill>
        <p:spPr>
          <a:xfrm>
            <a:off x="1280030" y="692696"/>
            <a:ext cx="6676346" cy="621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301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88084" y="1052736"/>
            <a:ext cx="8864092" cy="4525963"/>
          </a:xfrm>
        </p:spPr>
        <p:txBody>
          <a:bodyPr/>
          <a:lstStyle/>
          <a:p>
            <a:r>
              <a:rPr lang="en-US" sz="2400" dirty="0" smtClean="0">
                <a:latin typeface="Helvetica Neue Light"/>
                <a:cs typeface="Helvetica Neue Light"/>
              </a:rPr>
              <a:t>A new combinatorial approximation algorithm for </a:t>
            </a:r>
            <a:r>
              <a:rPr lang="en-US" sz="2400" dirty="0" err="1" smtClean="0">
                <a:latin typeface="Helvetica Neue Light"/>
                <a:cs typeface="Helvetica Neue Light"/>
              </a:rPr>
              <a:t>DkS</a:t>
            </a:r>
            <a:r>
              <a:rPr lang="en-US" sz="2400" dirty="0" smtClean="0">
                <a:latin typeface="Helvetica Neue Light"/>
                <a:cs typeface="Helvetica Neue Light"/>
              </a:rPr>
              <a:t>.</a:t>
            </a:r>
          </a:p>
          <a:p>
            <a:endParaRPr lang="en-US" sz="2400" dirty="0" smtClean="0">
              <a:latin typeface="Helvetica Neue Light"/>
              <a:cs typeface="Helvetica Neue Light"/>
            </a:endParaRPr>
          </a:p>
          <a:p>
            <a:r>
              <a:rPr lang="en-US" sz="2400" dirty="0" smtClean="0">
                <a:latin typeface="Helvetica Neue Light"/>
                <a:cs typeface="Helvetica Neue Light"/>
              </a:rPr>
              <a:t>Graph-dependent spectral bounds: OPT within 70% in most experiments.</a:t>
            </a:r>
          </a:p>
          <a:p>
            <a:endParaRPr lang="en-US" sz="2400" dirty="0">
              <a:latin typeface="Helvetica Neue Light"/>
              <a:cs typeface="Helvetica Neue Light"/>
            </a:endParaRPr>
          </a:p>
          <a:p>
            <a:r>
              <a:rPr lang="en-US" sz="2400" dirty="0" smtClean="0">
                <a:latin typeface="Helvetica Neue Light"/>
                <a:cs typeface="Helvetica Neue Light"/>
              </a:rPr>
              <a:t>Our bound could be trivial in the worst case.</a:t>
            </a:r>
          </a:p>
          <a:p>
            <a:endParaRPr lang="en-US" sz="2400" dirty="0" smtClean="0">
              <a:latin typeface="Helvetica Neue Light"/>
              <a:cs typeface="Helvetica Neue Light"/>
            </a:endParaRPr>
          </a:p>
          <a:p>
            <a:r>
              <a:rPr lang="en-US" sz="2400" dirty="0" smtClean="0">
                <a:latin typeface="Helvetica Neue Light"/>
                <a:cs typeface="Helvetica Neue Light"/>
              </a:rPr>
              <a:t>Empirically outperforms previous state of the art</a:t>
            </a:r>
          </a:p>
          <a:p>
            <a:endParaRPr lang="en-US" sz="2400" dirty="0">
              <a:latin typeface="Helvetica Neue Light"/>
              <a:cs typeface="Helvetica Neue Light"/>
            </a:endParaRPr>
          </a:p>
          <a:p>
            <a:r>
              <a:rPr lang="en-US" sz="2400" dirty="0" smtClean="0">
                <a:latin typeface="Helvetica Neue Light"/>
                <a:cs typeface="Helvetica Neue Light"/>
              </a:rPr>
              <a:t>Current work:</a:t>
            </a:r>
          </a:p>
          <a:p>
            <a:pPr lvl="1"/>
            <a:r>
              <a:rPr lang="en-US" sz="2000" dirty="0" smtClean="0">
                <a:latin typeface="Helvetica Neue Light"/>
                <a:cs typeface="Helvetica Neue Light"/>
              </a:rPr>
              <a:t>Study bounds under </a:t>
            </a:r>
            <a:r>
              <a:rPr lang="en-US" sz="2000" dirty="0">
                <a:latin typeface="Helvetica Neue Light"/>
                <a:cs typeface="Helvetica Neue Light"/>
              </a:rPr>
              <a:t>c</a:t>
            </a:r>
            <a:r>
              <a:rPr lang="en-US" sz="2000" dirty="0" smtClean="0">
                <a:latin typeface="Helvetica Neue Light"/>
                <a:cs typeface="Helvetica Neue Light"/>
              </a:rPr>
              <a:t>ommon QP framework: </a:t>
            </a:r>
          </a:p>
          <a:p>
            <a:pPr marL="457200" lvl="1" indent="0">
              <a:buNone/>
            </a:pPr>
            <a:r>
              <a:rPr lang="en-US" sz="2000" dirty="0">
                <a:latin typeface="Helvetica Neue Light"/>
                <a:cs typeface="Helvetica Neue Light"/>
              </a:rPr>
              <a:t>	</a:t>
            </a:r>
            <a:r>
              <a:rPr lang="en-US" sz="2000" dirty="0" smtClean="0">
                <a:latin typeface="Helvetica Neue Light"/>
                <a:cs typeface="Helvetica Neue Light"/>
              </a:rPr>
              <a:t>Sparse PCA, NMF, </a:t>
            </a:r>
            <a:r>
              <a:rPr lang="en-US" sz="2000" dirty="0" err="1" smtClean="0">
                <a:latin typeface="Helvetica Neue Light"/>
                <a:cs typeface="Helvetica Neue Light"/>
              </a:rPr>
              <a:t>MaxCut</a:t>
            </a:r>
            <a:r>
              <a:rPr lang="en-US" sz="2000" dirty="0" smtClean="0">
                <a:latin typeface="Helvetica Neue Light"/>
                <a:cs typeface="Helvetica Neue Light"/>
              </a:rPr>
              <a:t>,…</a:t>
            </a:r>
          </a:p>
          <a:p>
            <a:pPr lvl="1"/>
            <a:r>
              <a:rPr lang="en-US" sz="2000" dirty="0" smtClean="0">
                <a:latin typeface="Helvetica Neue Light"/>
                <a:cs typeface="Helvetica Neue Light"/>
              </a:rPr>
              <a:t>Connect to combinatorial geometry (extreme points of </a:t>
            </a:r>
            <a:r>
              <a:rPr lang="en-US" sz="2000" dirty="0" err="1" smtClean="0">
                <a:latin typeface="Helvetica Neue Light"/>
                <a:cs typeface="Helvetica Neue Light"/>
              </a:rPr>
              <a:t>zonotopes</a:t>
            </a:r>
            <a:r>
              <a:rPr lang="en-US" sz="2000" dirty="0" smtClean="0">
                <a:latin typeface="Helvetica Neue Light"/>
                <a:cs typeface="Helvetica Neue Light"/>
              </a:rPr>
              <a:t> </a:t>
            </a:r>
            <a:r>
              <a:rPr lang="en-US" sz="2000" dirty="0" err="1" smtClean="0">
                <a:latin typeface="Helvetica Neue Light"/>
                <a:cs typeface="Helvetica Neue Light"/>
              </a:rPr>
              <a:t>etc</a:t>
            </a:r>
            <a:r>
              <a:rPr lang="en-US" sz="2000" dirty="0" smtClean="0">
                <a:latin typeface="Helvetica Neue Light"/>
                <a:cs typeface="Helvetica Neue Light"/>
              </a:rPr>
              <a:t>)?</a:t>
            </a:r>
          </a:p>
          <a:p>
            <a:pPr lvl="1"/>
            <a:endParaRPr lang="en-US" sz="2000" dirty="0" smtClean="0">
              <a:latin typeface="Helvetica Neue Light"/>
              <a:cs typeface="Helvetica Neue Light"/>
            </a:endParaRPr>
          </a:p>
          <a:p>
            <a:pPr lvl="1"/>
            <a:endParaRPr lang="en-US" sz="2000" dirty="0">
              <a:latin typeface="Helvetica Neue Light"/>
              <a:cs typeface="Helvetica Neue Light"/>
            </a:endParaRPr>
          </a:p>
        </p:txBody>
      </p:sp>
      <p:sp>
        <p:nvSpPr>
          <p:cNvPr id="7" name="Title 18"/>
          <p:cNvSpPr>
            <a:spLocks noGrp="1"/>
          </p:cNvSpPr>
          <p:nvPr>
            <p:ph type="title"/>
          </p:nvPr>
        </p:nvSpPr>
        <p:spPr>
          <a:xfrm>
            <a:off x="139954" y="188640"/>
            <a:ext cx="8864092" cy="1143000"/>
          </a:xfrm>
        </p:spPr>
        <p:txBody>
          <a:bodyPr/>
          <a:lstStyle/>
          <a:p>
            <a:r>
              <a:rPr lang="en-US" dirty="0" smtClean="0">
                <a:solidFill>
                  <a:srgbClr val="010529"/>
                </a:solidFill>
                <a:latin typeface="Helvetica Neue Light"/>
                <a:cs typeface="Helvetica Neue Light"/>
              </a:rPr>
              <a:t>Conclusions</a:t>
            </a:r>
            <a:endParaRPr lang="en-US" dirty="0">
              <a:solidFill>
                <a:srgbClr val="010529"/>
              </a:solidFill>
              <a:latin typeface="Helvetica Neue Light"/>
              <a:cs typeface="Helvetica Neue Ligh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0"/>
            <a:ext cx="51589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40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457200" y="2708920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010529"/>
                </a:solidFill>
                <a:latin typeface="Helvetica Neue Light"/>
                <a:cs typeface="Helvetica Neue Light"/>
              </a:rPr>
              <a:t>the end</a:t>
            </a:r>
            <a:endParaRPr lang="en-US" dirty="0">
              <a:solidFill>
                <a:srgbClr val="010529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94491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8"/>
          <p:cNvSpPr>
            <a:spLocks noGrp="1"/>
          </p:cNvSpPr>
          <p:nvPr>
            <p:ph type="title"/>
          </p:nvPr>
        </p:nvSpPr>
        <p:spPr>
          <a:xfrm>
            <a:off x="139954" y="188640"/>
            <a:ext cx="8864092" cy="1143000"/>
          </a:xfrm>
        </p:spPr>
        <p:txBody>
          <a:bodyPr/>
          <a:lstStyle/>
          <a:p>
            <a:r>
              <a:rPr lang="en-US" dirty="0" smtClean="0">
                <a:solidFill>
                  <a:srgbClr val="2DAAF4"/>
                </a:solidFill>
                <a:latin typeface="Helvetica Neue Light"/>
                <a:cs typeface="Helvetica Neue Light"/>
              </a:rPr>
              <a:t>Experiments</a:t>
            </a:r>
            <a:endParaRPr lang="en-US" dirty="0">
              <a:solidFill>
                <a:srgbClr val="2DAAF4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3" name="Picture 2" descr="density_plots_appendi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728" y="44624"/>
            <a:ext cx="7854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4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1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rgbClr val="02093F"/>
                </a:solidFill>
                <a:latin typeface="Helvetica Neue Light"/>
                <a:cs typeface="Helvetica Neue Light"/>
              </a:rPr>
              <a:t>Densest k-</a:t>
            </a:r>
            <a:r>
              <a:rPr lang="en-US" dirty="0" err="1" smtClean="0">
                <a:solidFill>
                  <a:srgbClr val="02093F"/>
                </a:solidFill>
                <a:latin typeface="Helvetica Neue Light"/>
                <a:cs typeface="Helvetica Neue Light"/>
              </a:rPr>
              <a:t>Subgraph</a:t>
            </a:r>
            <a:r>
              <a:rPr lang="en-US" dirty="0">
                <a:solidFill>
                  <a:srgbClr val="02093F"/>
                </a:solidFill>
                <a:latin typeface="Helvetica Neue Light"/>
                <a:cs typeface="Helvetica Neue Light"/>
              </a:rPr>
              <a:t> (</a:t>
            </a:r>
            <a:r>
              <a:rPr lang="en-US" dirty="0" err="1">
                <a:solidFill>
                  <a:srgbClr val="02093F"/>
                </a:solidFill>
                <a:latin typeface="Helvetica Neue Light"/>
                <a:cs typeface="Helvetica Neue Light"/>
              </a:rPr>
              <a:t>DkS</a:t>
            </a:r>
            <a:r>
              <a:rPr lang="en-US" dirty="0">
                <a:solidFill>
                  <a:srgbClr val="02093F"/>
                </a:solidFill>
                <a:latin typeface="Helvetica Neue Light"/>
                <a:cs typeface="Helvetica Neue Light"/>
              </a:rPr>
              <a:t>)</a:t>
            </a:r>
          </a:p>
        </p:txBody>
      </p:sp>
      <p:sp>
        <p:nvSpPr>
          <p:cNvPr id="77" name="Oval 76"/>
          <p:cNvSpPr/>
          <p:nvPr/>
        </p:nvSpPr>
        <p:spPr>
          <a:xfrm>
            <a:off x="1400944" y="2954230"/>
            <a:ext cx="228600" cy="228600"/>
          </a:xfrm>
          <a:prstGeom prst="ellipse">
            <a:avLst/>
          </a:prstGeom>
          <a:solidFill>
            <a:srgbClr val="D1305A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2001168" y="31447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rgbClr val="FF66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251520" y="27256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892944" y="3881330"/>
            <a:ext cx="228600" cy="228600"/>
          </a:xfrm>
          <a:prstGeom prst="ellipse">
            <a:avLst/>
          </a:prstGeom>
          <a:solidFill>
            <a:srgbClr val="D1305A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1385477" y="4385634"/>
            <a:ext cx="228600" cy="228600"/>
          </a:xfrm>
          <a:prstGeom prst="ellipse">
            <a:avLst/>
          </a:prstGeom>
          <a:solidFill>
            <a:srgbClr val="D1305A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1667644" y="49735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rgbClr val="2E99E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3" name="Straight Connector 92"/>
          <p:cNvCxnSpPr>
            <a:stCxn id="77" idx="6"/>
            <a:endCxn id="79" idx="1"/>
          </p:cNvCxnSpPr>
          <p:nvPr/>
        </p:nvCxnSpPr>
        <p:spPr>
          <a:xfrm>
            <a:off x="1629544" y="3068530"/>
            <a:ext cx="405102" cy="109678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79" idx="3"/>
            <a:endCxn id="91" idx="7"/>
          </p:cNvCxnSpPr>
          <p:nvPr/>
        </p:nvCxnSpPr>
        <p:spPr>
          <a:xfrm flipH="1">
            <a:off x="1862766" y="3339852"/>
            <a:ext cx="171880" cy="1667156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85" idx="5"/>
            <a:endCxn id="87" idx="1"/>
          </p:cNvCxnSpPr>
          <p:nvPr/>
        </p:nvCxnSpPr>
        <p:spPr>
          <a:xfrm>
            <a:off x="1088066" y="4076452"/>
            <a:ext cx="330889" cy="342660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81" idx="6"/>
            <a:endCxn id="77" idx="2"/>
          </p:cNvCxnSpPr>
          <p:nvPr/>
        </p:nvCxnSpPr>
        <p:spPr>
          <a:xfrm>
            <a:off x="480120" y="2839930"/>
            <a:ext cx="920824" cy="228600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77" idx="3"/>
            <a:endCxn id="85" idx="0"/>
          </p:cNvCxnSpPr>
          <p:nvPr/>
        </p:nvCxnSpPr>
        <p:spPr>
          <a:xfrm flipH="1">
            <a:off x="1007244" y="3149352"/>
            <a:ext cx="427178" cy="731978"/>
          </a:xfrm>
          <a:prstGeom prst="line">
            <a:avLst/>
          </a:prstGeom>
          <a:ln w="5715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Oval 113"/>
          <p:cNvSpPr/>
          <p:nvPr/>
        </p:nvSpPr>
        <p:spPr>
          <a:xfrm>
            <a:off x="3092218" y="3178208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3712716" y="38051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/>
        </p:nvSpPr>
        <p:spPr>
          <a:xfrm>
            <a:off x="2192528" y="3610008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rgbClr val="FF66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2417540" y="4304812"/>
            <a:ext cx="228600" cy="228600"/>
          </a:xfrm>
          <a:prstGeom prst="ellipse">
            <a:avLst/>
          </a:prstGeom>
          <a:solidFill>
            <a:srgbClr val="D1305A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2229768" y="536064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3894790" y="4521638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Connector 131"/>
          <p:cNvCxnSpPr>
            <a:stCxn id="114" idx="6"/>
            <a:endCxn id="116" idx="1"/>
          </p:cNvCxnSpPr>
          <p:nvPr/>
        </p:nvCxnSpPr>
        <p:spPr>
          <a:xfrm>
            <a:off x="3320818" y="3292508"/>
            <a:ext cx="425376" cy="5461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>
            <a:stCxn id="116" idx="4"/>
            <a:endCxn id="130" idx="0"/>
          </p:cNvCxnSpPr>
          <p:nvPr/>
        </p:nvCxnSpPr>
        <p:spPr>
          <a:xfrm>
            <a:off x="3827016" y="4033730"/>
            <a:ext cx="182074" cy="4879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>
            <a:stCxn id="124" idx="4"/>
            <a:endCxn id="126" idx="0"/>
          </p:cNvCxnSpPr>
          <p:nvPr/>
        </p:nvCxnSpPr>
        <p:spPr>
          <a:xfrm flipH="1">
            <a:off x="2344068" y="4533412"/>
            <a:ext cx="187772" cy="82722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stCxn id="118" idx="6"/>
            <a:endCxn id="114" idx="2"/>
          </p:cNvCxnSpPr>
          <p:nvPr/>
        </p:nvCxnSpPr>
        <p:spPr>
          <a:xfrm flipV="1">
            <a:off x="2421128" y="3292508"/>
            <a:ext cx="671090" cy="4318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>
            <a:stCxn id="114" idx="3"/>
            <a:endCxn id="124" idx="0"/>
          </p:cNvCxnSpPr>
          <p:nvPr/>
        </p:nvCxnSpPr>
        <p:spPr>
          <a:xfrm flipH="1">
            <a:off x="2531840" y="3373330"/>
            <a:ext cx="593856" cy="93148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>
            <a:stCxn id="91" idx="5"/>
            <a:endCxn id="126" idx="1"/>
          </p:cNvCxnSpPr>
          <p:nvPr/>
        </p:nvCxnSpPr>
        <p:spPr>
          <a:xfrm>
            <a:off x="1862766" y="5168652"/>
            <a:ext cx="400480" cy="22546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/>
          <p:cNvCxnSpPr>
            <a:stCxn id="87" idx="7"/>
            <a:endCxn id="124" idx="2"/>
          </p:cNvCxnSpPr>
          <p:nvPr/>
        </p:nvCxnSpPr>
        <p:spPr>
          <a:xfrm>
            <a:off x="1580599" y="4419112"/>
            <a:ext cx="836941" cy="0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>
            <a:stCxn id="85" idx="6"/>
            <a:endCxn id="116" idx="2"/>
          </p:cNvCxnSpPr>
          <p:nvPr/>
        </p:nvCxnSpPr>
        <p:spPr>
          <a:xfrm flipV="1">
            <a:off x="1121544" y="3919430"/>
            <a:ext cx="2591172" cy="762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81" idx="4"/>
            <a:endCxn id="85" idx="1"/>
          </p:cNvCxnSpPr>
          <p:nvPr/>
        </p:nvCxnSpPr>
        <p:spPr>
          <a:xfrm>
            <a:off x="365820" y="2954230"/>
            <a:ext cx="560602" cy="960578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>
            <a:stCxn id="81" idx="5"/>
            <a:endCxn id="124" idx="1"/>
          </p:cNvCxnSpPr>
          <p:nvPr/>
        </p:nvCxnSpPr>
        <p:spPr>
          <a:xfrm>
            <a:off x="446642" y="2920752"/>
            <a:ext cx="2004376" cy="1417538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7" name="Oval 176"/>
          <p:cNvSpPr/>
          <p:nvPr/>
        </p:nvSpPr>
        <p:spPr>
          <a:xfrm>
            <a:off x="2115468" y="2478782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2735966" y="28399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/>
        </p:nvSpPr>
        <p:spPr>
          <a:xfrm>
            <a:off x="791196" y="2178604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2655144" y="4940052"/>
            <a:ext cx="228600" cy="228600"/>
          </a:xfrm>
          <a:prstGeom prst="ellipse">
            <a:avLst/>
          </a:prstGeom>
          <a:solidFill>
            <a:srgbClr val="D1305A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/>
          <p:cNvCxnSpPr>
            <a:stCxn id="177" idx="6"/>
            <a:endCxn id="178" idx="1"/>
          </p:cNvCxnSpPr>
          <p:nvPr/>
        </p:nvCxnSpPr>
        <p:spPr>
          <a:xfrm>
            <a:off x="2344068" y="2593082"/>
            <a:ext cx="425376" cy="28032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>
            <a:stCxn id="178" idx="4"/>
            <a:endCxn id="180" idx="0"/>
          </p:cNvCxnSpPr>
          <p:nvPr/>
        </p:nvCxnSpPr>
        <p:spPr>
          <a:xfrm flipH="1">
            <a:off x="2769444" y="3068530"/>
            <a:ext cx="80822" cy="1871522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>
            <a:stCxn id="179" idx="6"/>
            <a:endCxn id="177" idx="1"/>
          </p:cNvCxnSpPr>
          <p:nvPr/>
        </p:nvCxnSpPr>
        <p:spPr>
          <a:xfrm>
            <a:off x="1019796" y="2292904"/>
            <a:ext cx="1129150" cy="21935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>
            <a:stCxn id="178" idx="5"/>
            <a:endCxn id="114" idx="1"/>
          </p:cNvCxnSpPr>
          <p:nvPr/>
        </p:nvCxnSpPr>
        <p:spPr>
          <a:xfrm>
            <a:off x="2931088" y="3035052"/>
            <a:ext cx="194608" cy="17663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>
            <a:stCxn id="81" idx="7"/>
            <a:endCxn id="179" idx="3"/>
          </p:cNvCxnSpPr>
          <p:nvPr/>
        </p:nvCxnSpPr>
        <p:spPr>
          <a:xfrm flipV="1">
            <a:off x="446642" y="2373726"/>
            <a:ext cx="378032" cy="38538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>
            <a:stCxn id="118" idx="3"/>
            <a:endCxn id="87" idx="7"/>
          </p:cNvCxnSpPr>
          <p:nvPr/>
        </p:nvCxnSpPr>
        <p:spPr>
          <a:xfrm flipH="1">
            <a:off x="1580599" y="3805130"/>
            <a:ext cx="645407" cy="613982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>
            <a:stCxn id="77" idx="6"/>
            <a:endCxn id="178" idx="2"/>
          </p:cNvCxnSpPr>
          <p:nvPr/>
        </p:nvCxnSpPr>
        <p:spPr>
          <a:xfrm flipV="1">
            <a:off x="1629544" y="2954230"/>
            <a:ext cx="1106422" cy="114300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/>
          <p:cNvCxnSpPr>
            <a:stCxn id="178" idx="4"/>
            <a:endCxn id="124" idx="0"/>
          </p:cNvCxnSpPr>
          <p:nvPr/>
        </p:nvCxnSpPr>
        <p:spPr>
          <a:xfrm flipH="1">
            <a:off x="2531840" y="3068530"/>
            <a:ext cx="318426" cy="1236282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/>
          <p:cNvCxnSpPr>
            <a:stCxn id="124" idx="1"/>
            <a:endCxn id="85" idx="6"/>
          </p:cNvCxnSpPr>
          <p:nvPr/>
        </p:nvCxnSpPr>
        <p:spPr>
          <a:xfrm flipH="1" flipV="1">
            <a:off x="1121544" y="3995630"/>
            <a:ext cx="1329474" cy="342660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>
            <a:stCxn id="124" idx="1"/>
            <a:endCxn id="77" idx="5"/>
          </p:cNvCxnSpPr>
          <p:nvPr/>
        </p:nvCxnSpPr>
        <p:spPr>
          <a:xfrm flipH="1" flipV="1">
            <a:off x="1596066" y="3149352"/>
            <a:ext cx="854952" cy="1188938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>
            <a:stCxn id="180" idx="0"/>
            <a:endCxn id="124" idx="5"/>
          </p:cNvCxnSpPr>
          <p:nvPr/>
        </p:nvCxnSpPr>
        <p:spPr>
          <a:xfrm flipH="1" flipV="1">
            <a:off x="2612662" y="4499934"/>
            <a:ext cx="156782" cy="440118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>
            <a:stCxn id="180" idx="1"/>
            <a:endCxn id="77" idx="4"/>
          </p:cNvCxnSpPr>
          <p:nvPr/>
        </p:nvCxnSpPr>
        <p:spPr>
          <a:xfrm flipH="1" flipV="1">
            <a:off x="1515244" y="3182830"/>
            <a:ext cx="1173378" cy="1790700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>
            <a:stCxn id="180" idx="2"/>
            <a:endCxn id="87" idx="5"/>
          </p:cNvCxnSpPr>
          <p:nvPr/>
        </p:nvCxnSpPr>
        <p:spPr>
          <a:xfrm flipH="1" flipV="1">
            <a:off x="1580599" y="4580756"/>
            <a:ext cx="1074545" cy="473596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>
            <a:stCxn id="85" idx="6"/>
            <a:endCxn id="180" idx="1"/>
          </p:cNvCxnSpPr>
          <p:nvPr/>
        </p:nvCxnSpPr>
        <p:spPr>
          <a:xfrm>
            <a:off x="1121544" y="3995630"/>
            <a:ext cx="1567078" cy="977900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>
            <a:stCxn id="87" idx="0"/>
            <a:endCxn id="77" idx="4"/>
          </p:cNvCxnSpPr>
          <p:nvPr/>
        </p:nvCxnSpPr>
        <p:spPr>
          <a:xfrm flipV="1">
            <a:off x="1499777" y="3182830"/>
            <a:ext cx="15467" cy="1202804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>
            <a:stCxn id="126" idx="7"/>
            <a:endCxn id="180" idx="3"/>
          </p:cNvCxnSpPr>
          <p:nvPr/>
        </p:nvCxnSpPr>
        <p:spPr>
          <a:xfrm flipV="1">
            <a:off x="2424890" y="5135174"/>
            <a:ext cx="263732" cy="25894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26" idx="6"/>
            <a:endCxn id="130" idx="3"/>
          </p:cNvCxnSpPr>
          <p:nvPr/>
        </p:nvCxnSpPr>
        <p:spPr>
          <a:xfrm flipV="1">
            <a:off x="2458368" y="4716760"/>
            <a:ext cx="1469900" cy="75818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>
            <a:stCxn id="118" idx="5"/>
            <a:endCxn id="130" idx="2"/>
          </p:cNvCxnSpPr>
          <p:nvPr/>
        </p:nvCxnSpPr>
        <p:spPr>
          <a:xfrm>
            <a:off x="2387650" y="3805130"/>
            <a:ext cx="1507140" cy="83080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>
            <a:stCxn id="118" idx="0"/>
            <a:endCxn id="79" idx="4"/>
          </p:cNvCxnSpPr>
          <p:nvPr/>
        </p:nvCxnSpPr>
        <p:spPr>
          <a:xfrm flipH="1" flipV="1">
            <a:off x="2115468" y="3373330"/>
            <a:ext cx="191360" cy="236678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/>
          <p:cNvCxnSpPr>
            <a:stCxn id="118" idx="0"/>
            <a:endCxn id="177" idx="4"/>
          </p:cNvCxnSpPr>
          <p:nvPr/>
        </p:nvCxnSpPr>
        <p:spPr>
          <a:xfrm flipH="1" flipV="1">
            <a:off x="2229768" y="2707382"/>
            <a:ext cx="77060" cy="902626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>
            <a:stCxn id="118" idx="1"/>
            <a:endCxn id="77" idx="5"/>
          </p:cNvCxnSpPr>
          <p:nvPr/>
        </p:nvCxnSpPr>
        <p:spPr>
          <a:xfrm flipH="1" flipV="1">
            <a:off x="1596066" y="3149352"/>
            <a:ext cx="629940" cy="494134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>
            <a:stCxn id="118" idx="7"/>
            <a:endCxn id="178" idx="3"/>
          </p:cNvCxnSpPr>
          <p:nvPr/>
        </p:nvCxnSpPr>
        <p:spPr>
          <a:xfrm flipV="1">
            <a:off x="2387650" y="3035052"/>
            <a:ext cx="381794" cy="608434"/>
          </a:xfrm>
          <a:prstGeom prst="line">
            <a:avLst/>
          </a:prstGeom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>
            <a:stCxn id="81" idx="7"/>
            <a:endCxn id="177" idx="2"/>
          </p:cNvCxnSpPr>
          <p:nvPr/>
        </p:nvCxnSpPr>
        <p:spPr>
          <a:xfrm flipV="1">
            <a:off x="446642" y="2593082"/>
            <a:ext cx="1668826" cy="16602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5" name="Oval 204"/>
          <p:cNvSpPr/>
          <p:nvPr/>
        </p:nvSpPr>
        <p:spPr>
          <a:xfrm>
            <a:off x="2847166" y="220135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/>
        </p:nvSpPr>
        <p:spPr>
          <a:xfrm>
            <a:off x="3357306" y="272563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7" name="Straight Connector 206"/>
          <p:cNvCxnSpPr>
            <a:stCxn id="205" idx="5"/>
            <a:endCxn id="206" idx="1"/>
          </p:cNvCxnSpPr>
          <p:nvPr/>
        </p:nvCxnSpPr>
        <p:spPr>
          <a:xfrm>
            <a:off x="3042288" y="2396472"/>
            <a:ext cx="348496" cy="36263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8" name="Oval 207"/>
          <p:cNvSpPr/>
          <p:nvPr/>
        </p:nvSpPr>
        <p:spPr>
          <a:xfrm>
            <a:off x="2171486" y="197275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9" name="Straight Connector 208"/>
          <p:cNvCxnSpPr>
            <a:stCxn id="208" idx="6"/>
            <a:endCxn id="205" idx="1"/>
          </p:cNvCxnSpPr>
          <p:nvPr/>
        </p:nvCxnSpPr>
        <p:spPr>
          <a:xfrm>
            <a:off x="2400086" y="2087050"/>
            <a:ext cx="480558" cy="14777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>
            <a:stCxn id="208" idx="4"/>
            <a:endCxn id="178" idx="1"/>
          </p:cNvCxnSpPr>
          <p:nvPr/>
        </p:nvCxnSpPr>
        <p:spPr>
          <a:xfrm>
            <a:off x="2285786" y="2201350"/>
            <a:ext cx="483658" cy="67205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>
            <a:stCxn id="205" idx="4"/>
            <a:endCxn id="178" idx="0"/>
          </p:cNvCxnSpPr>
          <p:nvPr/>
        </p:nvCxnSpPr>
        <p:spPr>
          <a:xfrm flipH="1">
            <a:off x="2850266" y="2429950"/>
            <a:ext cx="111200" cy="40998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/>
          <p:cNvCxnSpPr>
            <a:stCxn id="178" idx="6"/>
            <a:endCxn id="206" idx="2"/>
          </p:cNvCxnSpPr>
          <p:nvPr/>
        </p:nvCxnSpPr>
        <p:spPr>
          <a:xfrm flipV="1">
            <a:off x="2964566" y="2839930"/>
            <a:ext cx="392740" cy="1143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Oval 212"/>
          <p:cNvSpPr/>
          <p:nvPr/>
        </p:nvSpPr>
        <p:spPr>
          <a:xfrm>
            <a:off x="3308920" y="2031628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/>
          <p:cNvSpPr/>
          <p:nvPr/>
        </p:nvSpPr>
        <p:spPr>
          <a:xfrm>
            <a:off x="3743094" y="2528780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5" name="Straight Connector 214"/>
          <p:cNvCxnSpPr>
            <a:stCxn id="213" idx="6"/>
            <a:endCxn id="214" idx="1"/>
          </p:cNvCxnSpPr>
          <p:nvPr/>
        </p:nvCxnSpPr>
        <p:spPr>
          <a:xfrm>
            <a:off x="3537520" y="2145928"/>
            <a:ext cx="239052" cy="41633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6" name="Oval 215"/>
          <p:cNvSpPr/>
          <p:nvPr/>
        </p:nvSpPr>
        <p:spPr>
          <a:xfrm>
            <a:off x="2460022" y="1599952"/>
            <a:ext cx="228600" cy="228600"/>
          </a:xfrm>
          <a:prstGeom prst="ellipse">
            <a:avLst/>
          </a:prstGeom>
          <a:solidFill>
            <a:srgbClr val="02093F"/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7" name="Straight Connector 216"/>
          <p:cNvCxnSpPr>
            <a:stCxn id="216" idx="5"/>
            <a:endCxn id="213" idx="1"/>
          </p:cNvCxnSpPr>
          <p:nvPr/>
        </p:nvCxnSpPr>
        <p:spPr>
          <a:xfrm>
            <a:off x="2655144" y="1795074"/>
            <a:ext cx="687254" cy="27003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/>
          <p:cNvCxnSpPr>
            <a:stCxn id="208" idx="7"/>
            <a:endCxn id="216" idx="3"/>
          </p:cNvCxnSpPr>
          <p:nvPr/>
        </p:nvCxnSpPr>
        <p:spPr>
          <a:xfrm flipV="1">
            <a:off x="2366608" y="1795074"/>
            <a:ext cx="126892" cy="211154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>
            <a:stCxn id="205" idx="7"/>
            <a:endCxn id="213" idx="2"/>
          </p:cNvCxnSpPr>
          <p:nvPr/>
        </p:nvCxnSpPr>
        <p:spPr>
          <a:xfrm flipV="1">
            <a:off x="3042288" y="2145928"/>
            <a:ext cx="266632" cy="8890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>
            <a:stCxn id="206" idx="6"/>
            <a:endCxn id="214" idx="3"/>
          </p:cNvCxnSpPr>
          <p:nvPr/>
        </p:nvCxnSpPr>
        <p:spPr>
          <a:xfrm flipV="1">
            <a:off x="3585906" y="2723902"/>
            <a:ext cx="190666" cy="116028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>
            <a:stCxn id="178" idx="7"/>
            <a:endCxn id="213" idx="4"/>
          </p:cNvCxnSpPr>
          <p:nvPr/>
        </p:nvCxnSpPr>
        <p:spPr>
          <a:xfrm flipV="1">
            <a:off x="2931088" y="2260228"/>
            <a:ext cx="492132" cy="61318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>
            <a:stCxn id="216" idx="4"/>
            <a:endCxn id="178" idx="1"/>
          </p:cNvCxnSpPr>
          <p:nvPr/>
        </p:nvCxnSpPr>
        <p:spPr>
          <a:xfrm>
            <a:off x="2574322" y="1828552"/>
            <a:ext cx="195122" cy="104485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4117610" y="1639533"/>
            <a:ext cx="51349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Given a graph and a parameter k, </a:t>
            </a:r>
          </a:p>
          <a:p>
            <a:r>
              <a:rPr lang="en-US" b="1" dirty="0" smtClean="0">
                <a:latin typeface="Helvetica Neue Light"/>
                <a:cs typeface="Helvetica Neue Light"/>
              </a:rPr>
              <a:t>find the k vertices that contain the largest #edges.</a:t>
            </a:r>
          </a:p>
          <a:p>
            <a:endParaRPr lang="en-US" b="1" dirty="0">
              <a:latin typeface="Helvetica Neue Light"/>
              <a:cs typeface="Helvetica Neue Light"/>
            </a:endParaRPr>
          </a:p>
          <a:p>
            <a:endParaRPr lang="en-US" dirty="0" smtClean="0">
              <a:latin typeface="Helvetica Neue Light"/>
              <a:cs typeface="Helvetica Neue Light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4117610" y="539277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Helvetica Neue Light"/>
                <a:cs typeface="Helvetica Neue Light"/>
              </a:rPr>
              <a:t>Here for k=5 there is a 5-subgraph with 10 edges </a:t>
            </a:r>
            <a:r>
              <a:rPr lang="en-US" dirty="0" smtClean="0">
                <a:latin typeface="Helvetica Neue Light"/>
                <a:cs typeface="Helvetica Neue Light"/>
              </a:rPr>
              <a:t>(</a:t>
            </a:r>
            <a:r>
              <a:rPr lang="en-US" dirty="0">
                <a:latin typeface="Helvetica Neue Light"/>
                <a:cs typeface="Helvetica Neue Light"/>
              </a:rPr>
              <a:t>5 clique). </a:t>
            </a:r>
            <a:endParaRPr lang="en-US" dirty="0" smtClean="0">
              <a:latin typeface="Helvetica Neue Light"/>
              <a:cs typeface="Helvetica Neue Light"/>
            </a:endParaRPr>
          </a:p>
          <a:p>
            <a:endParaRPr lang="en-US" dirty="0">
              <a:latin typeface="Helvetica Neue Light"/>
              <a:cs typeface="Helvetica Neue Light"/>
            </a:endParaRPr>
          </a:p>
          <a:p>
            <a:r>
              <a:rPr lang="en-US" b="1" dirty="0">
                <a:solidFill>
                  <a:srgbClr val="FF6600"/>
                </a:solidFill>
                <a:latin typeface="Helvetica Neue Light"/>
                <a:cs typeface="Helvetica Neue Light"/>
              </a:rPr>
              <a:t>Q: Can you find it?  </a:t>
            </a:r>
          </a:p>
        </p:txBody>
      </p:sp>
      <p:sp>
        <p:nvSpPr>
          <p:cNvPr id="2" name="Rectangle 1"/>
          <p:cNvSpPr/>
          <p:nvPr/>
        </p:nvSpPr>
        <p:spPr>
          <a:xfrm>
            <a:off x="4355976" y="2924944"/>
            <a:ext cx="3826689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>
                <a:solidFill>
                  <a:srgbClr val="FF6600"/>
                </a:solidFill>
                <a:latin typeface="Helvetica Neue Light"/>
                <a:cs typeface="Helvetica Neue Light"/>
              </a:rPr>
              <a:t>NP-</a:t>
            </a:r>
            <a:r>
              <a:rPr lang="en-US" sz="32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hard</a:t>
            </a:r>
          </a:p>
          <a:p>
            <a:endParaRPr lang="en-US" sz="3200" b="1" dirty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pPr algn="ctr"/>
            <a:r>
              <a:rPr lang="en-US" sz="32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Hard to approximate</a:t>
            </a:r>
            <a:endParaRPr lang="en-US" sz="3200" b="1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017585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Worst-Case Analysis</a:t>
            </a:r>
            <a:endParaRPr lang="en-US" dirty="0">
              <a:solidFill>
                <a:srgbClr val="000000"/>
              </a:solidFill>
              <a:latin typeface="Helvetica Neue Light"/>
              <a:cs typeface="Helvetica Neue Light"/>
            </a:endParaRPr>
          </a:p>
        </p:txBody>
      </p:sp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281354" y="1149587"/>
            <a:ext cx="8611126" cy="3763961"/>
          </a:xfrm>
        </p:spPr>
        <p:txBody>
          <a:bodyPr>
            <a:noAutofit/>
          </a:bodyPr>
          <a:lstStyle/>
          <a:p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After long study the </a:t>
            </a:r>
            <a:r>
              <a:rPr lang="en-US" sz="24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best ratio </a:t>
            </a:r>
            <a:r>
              <a:rPr lang="en-US" sz="2100" dirty="0" smtClean="0">
                <a:solidFill>
                  <a:srgbClr val="595959"/>
                </a:solidFill>
                <a:latin typeface="Helvetica Neue Light"/>
                <a:cs typeface="Helvetica Neue Light"/>
              </a:rPr>
              <a:t>[</a:t>
            </a:r>
            <a:r>
              <a:rPr lang="en-US" sz="2100" dirty="0" err="1" smtClean="0">
                <a:solidFill>
                  <a:srgbClr val="595959"/>
                </a:solidFill>
                <a:latin typeface="Helvetica Neue Light"/>
                <a:cs typeface="Helvetica Neue Light"/>
              </a:rPr>
              <a:t>Bhaskara</a:t>
            </a:r>
            <a:r>
              <a:rPr lang="en-US" sz="2100" dirty="0" smtClean="0">
                <a:solidFill>
                  <a:srgbClr val="595959"/>
                </a:solidFill>
                <a:latin typeface="Helvetica Neue Light"/>
                <a:cs typeface="Helvetica Neue Light"/>
              </a:rPr>
              <a:t> </a:t>
            </a:r>
            <a:r>
              <a:rPr lang="en-US" sz="2100" dirty="0">
                <a:solidFill>
                  <a:srgbClr val="595959"/>
                </a:solidFill>
                <a:latin typeface="Helvetica Neue Light"/>
                <a:cs typeface="Helvetica Neue Light"/>
              </a:rPr>
              <a:t>et al., </a:t>
            </a:r>
            <a:r>
              <a:rPr lang="en-US" sz="2100" b="1" dirty="0">
                <a:solidFill>
                  <a:srgbClr val="595959"/>
                </a:solidFill>
                <a:latin typeface="Helvetica Neue Light"/>
                <a:cs typeface="Helvetica Neue Light"/>
              </a:rPr>
              <a:t>STOC ’10</a:t>
            </a:r>
            <a:r>
              <a:rPr lang="en-US" sz="2100" dirty="0" smtClean="0">
                <a:solidFill>
                  <a:srgbClr val="595959"/>
                </a:solidFill>
                <a:latin typeface="Helvetica Neue Light"/>
                <a:cs typeface="Helvetica Neue Light"/>
              </a:rPr>
              <a:t>]</a:t>
            </a:r>
          </a:p>
          <a:p>
            <a:endParaRPr lang="en-US" sz="2100" dirty="0" smtClean="0">
              <a:solidFill>
                <a:srgbClr val="595959"/>
              </a:solidFill>
              <a:latin typeface="Helvetica Neue Light"/>
              <a:cs typeface="Helvetica Neue Light"/>
            </a:endParaRPr>
          </a:p>
          <a:p>
            <a:endParaRPr lang="en-US" sz="2100" dirty="0">
              <a:solidFill>
                <a:srgbClr val="595959"/>
              </a:solidFill>
              <a:latin typeface="Helvetica Neue Light"/>
              <a:cs typeface="Helvetica Neue Light"/>
            </a:endParaRPr>
          </a:p>
          <a:p>
            <a:endParaRPr lang="en-US" sz="2100" dirty="0" smtClean="0">
              <a:solidFill>
                <a:srgbClr val="595959"/>
              </a:solidFill>
              <a:latin typeface="Helvetica Neue Light"/>
              <a:cs typeface="Helvetica Neue Light"/>
            </a:endParaRPr>
          </a:p>
          <a:p>
            <a:pPr marL="0" indent="0" algn="ctr">
              <a:buNone/>
            </a:pPr>
            <a:r>
              <a:rPr lang="en-US" sz="2100" dirty="0" smtClean="0">
                <a:solidFill>
                  <a:srgbClr val="595959"/>
                </a:solidFill>
                <a:latin typeface="Helvetica Neue Light"/>
                <a:cs typeface="Helvetica Neue Light"/>
              </a:rPr>
              <a:t>10-factor </a:t>
            </a:r>
            <a:r>
              <a:rPr lang="en-US" sz="2100" dirty="0" err="1" smtClean="0">
                <a:solidFill>
                  <a:srgbClr val="595959"/>
                </a:solidFill>
                <a:latin typeface="Helvetica Neue Light"/>
                <a:cs typeface="Helvetica Neue Light"/>
              </a:rPr>
              <a:t>approx</a:t>
            </a:r>
            <a:r>
              <a:rPr lang="en-US" sz="2100" dirty="0" smtClean="0">
                <a:solidFill>
                  <a:srgbClr val="595959"/>
                </a:solidFill>
                <a:latin typeface="Helvetica Neue Light"/>
                <a:cs typeface="Helvetica Neue Light"/>
              </a:rPr>
              <a:t> for graphs with 10K nodes</a:t>
            </a:r>
          </a:p>
          <a:p>
            <a:pPr marL="0" indent="0" algn="ctr">
              <a:buNone/>
            </a:pPr>
            <a:r>
              <a:rPr lang="en-US" sz="2100" smtClean="0">
                <a:solidFill>
                  <a:srgbClr val="595959"/>
                </a:solidFill>
                <a:latin typeface="Helvetica Neue Light"/>
                <a:cs typeface="Helvetica Neue Light"/>
              </a:rPr>
              <a:t>100</a:t>
            </a:r>
            <a:r>
              <a:rPr lang="en-US" sz="2100" dirty="0" smtClean="0">
                <a:solidFill>
                  <a:srgbClr val="595959"/>
                </a:solidFill>
                <a:latin typeface="Helvetica Neue Light"/>
                <a:cs typeface="Helvetica Neue Light"/>
              </a:rPr>
              <a:t>-</a:t>
            </a:r>
            <a:r>
              <a:rPr lang="en-US" sz="2100" dirty="0">
                <a:solidFill>
                  <a:srgbClr val="595959"/>
                </a:solidFill>
                <a:latin typeface="Helvetica Neue Light"/>
                <a:cs typeface="Helvetica Neue Light"/>
              </a:rPr>
              <a:t>factor </a:t>
            </a:r>
            <a:r>
              <a:rPr lang="en-US" sz="2100" dirty="0" err="1">
                <a:solidFill>
                  <a:srgbClr val="595959"/>
                </a:solidFill>
                <a:latin typeface="Helvetica Neue Light"/>
                <a:cs typeface="Helvetica Neue Light"/>
              </a:rPr>
              <a:t>approx</a:t>
            </a:r>
            <a:r>
              <a:rPr lang="en-US" sz="2100" dirty="0">
                <a:solidFill>
                  <a:srgbClr val="595959"/>
                </a:solidFill>
                <a:latin typeface="Helvetica Neue Light"/>
                <a:cs typeface="Helvetica Neue Light"/>
              </a:rPr>
              <a:t> for graphs with </a:t>
            </a:r>
            <a:r>
              <a:rPr lang="en-US" sz="2100" dirty="0" smtClean="0">
                <a:solidFill>
                  <a:srgbClr val="595959"/>
                </a:solidFill>
                <a:latin typeface="Helvetica Neue Light"/>
                <a:cs typeface="Helvetica Neue Light"/>
              </a:rPr>
              <a:t>100 Million nodes.</a:t>
            </a:r>
            <a:endParaRPr lang="en-US" sz="2100" dirty="0">
              <a:solidFill>
                <a:srgbClr val="595959"/>
              </a:solidFill>
              <a:latin typeface="Helvetica Neue Light"/>
              <a:cs typeface="Helvetica Neue Light"/>
            </a:endParaRPr>
          </a:p>
          <a:p>
            <a:endParaRPr lang="en-US" sz="2100" dirty="0" smtClean="0">
              <a:solidFill>
                <a:srgbClr val="595959"/>
              </a:solidFill>
              <a:latin typeface="Helvetica Neue Light"/>
              <a:cs typeface="Helvetica Neue Light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1484784"/>
            <a:ext cx="9144000" cy="2520280"/>
          </a:xfrm>
          <a:prstGeom prst="rect">
            <a:avLst/>
          </a:prstGeom>
          <a:solidFill>
            <a:srgbClr val="02093F"/>
          </a:solidFill>
          <a:ln w="9525" cap="flat" cmpd="sng" algn="ctr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100" b="1" dirty="0" smtClean="0">
              <a:solidFill>
                <a:schemeClr val="bg1"/>
              </a:solidFill>
              <a:latin typeface="Helvetica Neue Light"/>
              <a:cs typeface="Helvetica Neue Light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2100" b="1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  </a:t>
            </a:r>
          </a:p>
          <a:p>
            <a:pPr algn="l"/>
            <a:endParaRPr lang="en-US" sz="2100" b="1" dirty="0" smtClean="0">
              <a:solidFill>
                <a:schemeClr val="bg1"/>
              </a:solidFill>
              <a:latin typeface="Helvetica Neue Light"/>
              <a:cs typeface="Helvetica Neue Light"/>
            </a:endParaRPr>
          </a:p>
          <a:p>
            <a:pPr algn="l"/>
            <a:endParaRPr lang="en-US" sz="2100" b="1" dirty="0">
              <a:solidFill>
                <a:schemeClr val="bg1"/>
              </a:solidFill>
              <a:latin typeface="Helvetica Neue Light"/>
              <a:cs typeface="Helvetica Neue Light"/>
            </a:endParaRPr>
          </a:p>
          <a:p>
            <a:pPr algn="l"/>
            <a:endParaRPr lang="en-US" sz="2100" b="1" dirty="0" smtClean="0">
              <a:solidFill>
                <a:schemeClr val="bg1"/>
              </a:solidFill>
              <a:latin typeface="Helvetica Neue Light"/>
              <a:cs typeface="Helvetica Neue Light"/>
            </a:endParaRPr>
          </a:p>
          <a:p>
            <a:pPr marL="342900" indent="-342900" algn="l">
              <a:buFont typeface="Arial"/>
              <a:buChar char="•"/>
            </a:pPr>
            <a:r>
              <a:rPr lang="en-US" sz="2100" b="1" dirty="0">
                <a:solidFill>
                  <a:schemeClr val="bg1"/>
                </a:solidFill>
                <a:latin typeface="Helvetica Neue Light"/>
                <a:cs typeface="Helvetica Neue Light"/>
              </a:rPr>
              <a:t> </a:t>
            </a:r>
          </a:p>
          <a:p>
            <a:pPr algn="l"/>
            <a:endParaRPr lang="en-US" sz="2100" b="1" dirty="0" smtClean="0">
              <a:solidFill>
                <a:schemeClr val="bg1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986" y="2996952"/>
            <a:ext cx="2216118" cy="777903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792" y="5085184"/>
            <a:ext cx="3098800" cy="9652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160" y="1628800"/>
            <a:ext cx="7020272" cy="737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292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295159" y="457127"/>
            <a:ext cx="8539118" cy="37639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Known </a:t>
            </a:r>
            <a:r>
              <a:rPr lang="en-US" sz="2400" dirty="0" err="1" smtClean="0">
                <a:solidFill>
                  <a:srgbClr val="FFFFFF"/>
                </a:solidFill>
                <a:latin typeface="Helvetica Neue Light"/>
                <a:cs typeface="Helvetica Neue Light"/>
              </a:rPr>
              <a:t>DkS</a:t>
            </a:r>
            <a:r>
              <a:rPr lang="en-US" sz="2400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 guarantees are not useful in practice…</a:t>
            </a:r>
          </a:p>
          <a:p>
            <a:pPr marL="0" indent="0" algn="ctr">
              <a:buNone/>
            </a:pPr>
            <a:r>
              <a:rPr lang="en-US" sz="2400" b="1" i="1" u="sng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under </a:t>
            </a:r>
            <a:r>
              <a:rPr lang="en-US" sz="2400" b="1" i="1" u="sng" dirty="0">
                <a:solidFill>
                  <a:srgbClr val="FFFFFF"/>
                </a:solidFill>
                <a:latin typeface="Helvetica Neue Light"/>
                <a:cs typeface="Helvetica Neue Light"/>
              </a:rPr>
              <a:t>worst </a:t>
            </a:r>
            <a:r>
              <a:rPr lang="en-US" sz="2400" b="1" i="1" u="sng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case analysis</a:t>
            </a:r>
            <a:endParaRPr lang="en-US" sz="2400" b="1" i="1" u="sng" dirty="0">
              <a:solidFill>
                <a:srgbClr val="D1305A"/>
              </a:solidFill>
              <a:latin typeface="Helvetica Neue Light"/>
              <a:cs typeface="Helvetica Neue Light"/>
            </a:endParaRPr>
          </a:p>
          <a:p>
            <a:pPr marL="0" indent="0" algn="ctr">
              <a:buNone/>
            </a:pPr>
            <a:endParaRPr lang="en-US" sz="2400" dirty="0">
              <a:solidFill>
                <a:srgbClr val="FFFFFF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endParaRPr lang="en-US" sz="2400" dirty="0">
              <a:solidFill>
                <a:srgbClr val="D1305A"/>
              </a:solidFill>
              <a:latin typeface="Helvetica Neue Light"/>
              <a:cs typeface="Helvetica Neue Light"/>
            </a:endParaRPr>
          </a:p>
          <a:p>
            <a:pPr marL="0" indent="0" algn="ctr" defTabSz="1161379">
              <a:buNone/>
              <a:defRPr/>
            </a:pPr>
            <a:endParaRPr lang="en-US" sz="2400" i="1" dirty="0">
              <a:solidFill>
                <a:srgbClr val="FFFFFF"/>
              </a:solidFill>
              <a:latin typeface="Helvetica Neue Light"/>
              <a:cs typeface="Helvetica Neue Light"/>
            </a:endParaRPr>
          </a:p>
          <a:p>
            <a:pPr marL="0" indent="0" defTabSz="1161379">
              <a:buNone/>
              <a:defRPr/>
            </a:pPr>
            <a:r>
              <a:rPr lang="en-US" sz="2400" b="1" i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	</a:t>
            </a:r>
            <a:r>
              <a:rPr lang="en-US" sz="28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Q1:</a:t>
            </a:r>
            <a:r>
              <a:rPr lang="en-US" sz="2800" i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</a:t>
            </a:r>
            <a:r>
              <a:rPr lang="en-US" sz="2800" b="1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Provable, graph-dependent </a:t>
            </a:r>
            <a:r>
              <a:rPr lang="en-US" sz="2800" b="1" dirty="0">
                <a:solidFill>
                  <a:srgbClr val="FFFFFF"/>
                </a:solidFill>
                <a:latin typeface="Helvetica Neue Light"/>
                <a:cs typeface="Helvetica Neue Light"/>
              </a:rPr>
              <a:t>b</a:t>
            </a:r>
            <a:r>
              <a:rPr lang="en-US" sz="2800" b="1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ounds? </a:t>
            </a:r>
            <a:endParaRPr lang="en-US" sz="2800" b="1" dirty="0">
              <a:solidFill>
                <a:srgbClr val="FFFFFF"/>
              </a:solidFill>
              <a:latin typeface="Helvetica Neue Light"/>
              <a:cs typeface="Helvetica Neue Light"/>
            </a:endParaRPr>
          </a:p>
          <a:p>
            <a:pPr marL="0" indent="0" defTabSz="1161379">
              <a:buNone/>
              <a:defRPr/>
            </a:pPr>
            <a:endParaRPr lang="en-US" sz="2400" i="1" dirty="0" smtClean="0">
              <a:solidFill>
                <a:srgbClr val="FFFFFF"/>
              </a:solidFill>
              <a:latin typeface="Helvetica Neue Light"/>
              <a:cs typeface="Helvetica Neue Light"/>
            </a:endParaRPr>
          </a:p>
          <a:p>
            <a:pPr marL="0" indent="0" defTabSz="1161379">
              <a:buNone/>
              <a:defRPr/>
            </a:pPr>
            <a:endParaRPr lang="en-US" sz="2400" i="1" dirty="0">
              <a:solidFill>
                <a:srgbClr val="FFFFFF"/>
              </a:solidFill>
              <a:latin typeface="Helvetica Neue Light"/>
              <a:cs typeface="Helvetica Neue Light"/>
            </a:endParaRPr>
          </a:p>
          <a:p>
            <a:pPr marL="0" indent="0" algn="ctr" defTabSz="1161379">
              <a:buNone/>
              <a:defRPr/>
            </a:pPr>
            <a:endParaRPr lang="en-US" sz="2400" i="1" dirty="0">
              <a:solidFill>
                <a:srgbClr val="FFFFFF"/>
              </a:solidFill>
              <a:latin typeface="Helvetica Neue Light"/>
              <a:cs typeface="Helvetica Neue Light"/>
            </a:endParaRPr>
          </a:p>
          <a:p>
            <a:pPr marL="0" indent="0" defTabSz="1161379">
              <a:buNone/>
              <a:defRPr/>
            </a:pPr>
            <a:r>
              <a:rPr lang="en-US" sz="2400" b="1" i="1" dirty="0">
                <a:solidFill>
                  <a:srgbClr val="FF6600"/>
                </a:solidFill>
                <a:latin typeface="Helvetica Neue Light"/>
                <a:cs typeface="Helvetica Neue Light"/>
              </a:rPr>
              <a:t>	</a:t>
            </a:r>
            <a:r>
              <a:rPr lang="en-US" sz="28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Q2:</a:t>
            </a:r>
            <a:r>
              <a:rPr lang="en-US" sz="2800" i="1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 </a:t>
            </a:r>
            <a:r>
              <a:rPr lang="en-US" sz="2800" b="1" dirty="0" err="1" smtClean="0">
                <a:solidFill>
                  <a:srgbClr val="FFFFFF"/>
                </a:solidFill>
                <a:latin typeface="Helvetica Neue Light"/>
                <a:cs typeface="Helvetica Neue Light"/>
              </a:rPr>
              <a:t>DkS</a:t>
            </a:r>
            <a:r>
              <a:rPr lang="en-US" sz="2800" b="1" dirty="0" smtClean="0">
                <a:solidFill>
                  <a:srgbClr val="FFFFFF"/>
                </a:solidFill>
                <a:latin typeface="Helvetica Neue Light"/>
                <a:cs typeface="Helvetica Neue Light"/>
              </a:rPr>
              <a:t> </a:t>
            </a:r>
            <a:r>
              <a:rPr lang="en-US" sz="2800" b="1" dirty="0">
                <a:solidFill>
                  <a:srgbClr val="FFFFFF"/>
                </a:solidFill>
                <a:latin typeface="Helvetica Neue Light"/>
                <a:cs typeface="Helvetica Neue Light"/>
              </a:rPr>
              <a:t>on billion-scale graphs?</a:t>
            </a:r>
          </a:p>
          <a:p>
            <a:endParaRPr lang="en-US" sz="2400" b="1" dirty="0">
              <a:solidFill>
                <a:srgbClr val="FFFFFF"/>
              </a:solidFill>
              <a:latin typeface="Helvetica Neue Light"/>
              <a:cs typeface="Helvetica Neue Light"/>
            </a:endParaRPr>
          </a:p>
          <a:p>
            <a:endParaRPr lang="en-US" sz="2400" dirty="0">
              <a:solidFill>
                <a:srgbClr val="FFFFFF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endParaRPr lang="en-US" sz="2300" b="1" dirty="0" smtClean="0">
              <a:solidFill>
                <a:srgbClr val="D1305A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302600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0" y="116632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Moving Beyond the Worst-Case</a:t>
            </a:r>
            <a:endParaRPr lang="en-US" dirty="0">
              <a:solidFill>
                <a:srgbClr val="000000"/>
              </a:solidFill>
              <a:latin typeface="Helvetica Neue Light"/>
              <a:cs typeface="Helvetica Neue Light"/>
            </a:endParaRPr>
          </a:p>
        </p:txBody>
      </p:sp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29834" y="980728"/>
            <a:ext cx="9222686" cy="3763961"/>
          </a:xfrm>
        </p:spPr>
        <p:txBody>
          <a:bodyPr/>
          <a:lstStyle/>
          <a:p>
            <a:pPr marL="0" indent="0"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A new </a:t>
            </a:r>
            <a:r>
              <a:rPr lang="en-US" sz="2300" dirty="0" err="1" smtClean="0">
                <a:solidFill>
                  <a:srgbClr val="000000"/>
                </a:solidFill>
                <a:latin typeface="Helvetica Neue Light"/>
                <a:cs typeface="Helvetica Neue Light"/>
              </a:rPr>
              <a:t>DkS</a:t>
            </a: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algorithm with </a:t>
            </a:r>
            <a:r>
              <a:rPr lang="en-US" sz="2300" b="1" dirty="0">
                <a:solidFill>
                  <a:srgbClr val="FF6600"/>
                </a:solidFill>
                <a:latin typeface="Helvetica Neue Light"/>
                <a:cs typeface="Helvetica Neue Light"/>
              </a:rPr>
              <a:t>graph-dependent</a:t>
            </a:r>
            <a:r>
              <a:rPr lang="en-US" sz="2300" dirty="0">
                <a:solidFill>
                  <a:srgbClr val="000000"/>
                </a:solidFill>
                <a:latin typeface="Helvetica Neue Light"/>
                <a:cs typeface="Helvetica Neue Light"/>
              </a:rPr>
              <a:t> </a:t>
            </a: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bounds:</a:t>
            </a:r>
            <a:endParaRPr lang="en-US" sz="21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 marL="0" indent="0" algn="ctr">
              <a:buNone/>
            </a:pPr>
            <a:r>
              <a:rPr lang="en-US" sz="2300" dirty="0" smtClean="0">
                <a:solidFill>
                  <a:srgbClr val="3E3E3E"/>
                </a:solidFill>
                <a:latin typeface="Helvetica Neue Light"/>
                <a:cs typeface="Helvetica Neue Light"/>
              </a:rPr>
              <a:t>Give me a graph, I run the algorithm, I tell you how far OPT is</a:t>
            </a:r>
          </a:p>
          <a:p>
            <a:pPr marL="0" indent="0">
              <a:buNone/>
            </a:pPr>
            <a:r>
              <a:rPr lang="en-US" sz="2300" dirty="0" smtClean="0">
                <a:solidFill>
                  <a:srgbClr val="3E3E3E"/>
                </a:solidFill>
                <a:latin typeface="Helvetica Neue Light"/>
                <a:cs typeface="Helvetica Neue Light"/>
              </a:rPr>
              <a:t>			In most tested graphs</a:t>
            </a:r>
            <a:r>
              <a:rPr lang="en-US" sz="2300" b="1" dirty="0" smtClean="0">
                <a:solidFill>
                  <a:srgbClr val="D1305A"/>
                </a:solidFill>
                <a:latin typeface="Helvetica Neue Light"/>
                <a:cs typeface="Helvetica Neue Light"/>
              </a:rPr>
              <a:t> </a:t>
            </a:r>
            <a:r>
              <a:rPr lang="en-US" sz="2300" b="1" u="sng" dirty="0" smtClean="0">
                <a:latin typeface="Helvetica Neue Light"/>
                <a:cs typeface="Helvetica Neue Light"/>
              </a:rPr>
              <a:t>provably</a:t>
            </a: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 marL="0" indent="0">
              <a:buNone/>
            </a:pP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Scalable to </a:t>
            </a:r>
            <a:r>
              <a:rPr lang="en-US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billion-edge</a:t>
            </a: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 graphs</a:t>
            </a:r>
          </a:p>
          <a:p>
            <a:pPr marL="0" indent="0" algn="ctr">
              <a:buNone/>
            </a:pPr>
            <a:r>
              <a:rPr lang="en-US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nearly</a:t>
            </a:r>
            <a:r>
              <a:rPr lang="en-US" sz="2300" b="1" dirty="0">
                <a:solidFill>
                  <a:srgbClr val="FF6600"/>
                </a:solidFill>
                <a:latin typeface="Helvetica Neue Light"/>
                <a:cs typeface="Helvetica Neue Light"/>
              </a:rPr>
              <a:t>-linear times</a:t>
            </a:r>
            <a:r>
              <a:rPr lang="en-US" sz="2300" dirty="0">
                <a:solidFill>
                  <a:srgbClr val="D1305A"/>
                </a:solidFill>
                <a:latin typeface="Helvetica Neue Light"/>
                <a:cs typeface="Helvetica Neue Light"/>
              </a:rPr>
              <a:t> </a:t>
            </a:r>
            <a:r>
              <a:rPr lang="en-US" sz="2300" dirty="0">
                <a:latin typeface="Helvetica Neue Light"/>
                <a:cs typeface="Helvetica Neue Light"/>
              </a:rPr>
              <a:t>for many real-world </a:t>
            </a:r>
            <a:r>
              <a:rPr lang="en-US" sz="2300" dirty="0" smtClean="0">
                <a:latin typeface="Helvetica Neue Light"/>
                <a:cs typeface="Helvetica Neue Light"/>
              </a:rPr>
              <a:t>graphs</a:t>
            </a:r>
            <a:endParaRPr lang="en-US" sz="2300" dirty="0">
              <a:latin typeface="Helvetica Neue Light"/>
              <a:cs typeface="Helvetica Neue Light"/>
            </a:endParaRPr>
          </a:p>
          <a:p>
            <a:pPr marL="457200" lvl="1" indent="0">
              <a:buNone/>
            </a:pPr>
            <a:endParaRPr lang="en-US" sz="1500" dirty="0">
              <a:solidFill>
                <a:srgbClr val="3E3E3E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endParaRPr lang="en-US" sz="2300" b="1" dirty="0" smtClean="0">
              <a:solidFill>
                <a:srgbClr val="D1305A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endParaRPr lang="en-US" sz="2300" b="1" dirty="0" smtClean="0">
              <a:solidFill>
                <a:srgbClr val="D1305A"/>
              </a:solidFill>
              <a:latin typeface="Helvetica Neue Light"/>
              <a:cs typeface="Helvetica Neue Light"/>
            </a:endParaRPr>
          </a:p>
          <a:p>
            <a:pPr>
              <a:buFontTx/>
              <a:buChar char="-"/>
            </a:pPr>
            <a:r>
              <a:rPr lang="en-US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Parallelizable: </a:t>
            </a:r>
            <a:r>
              <a:rPr lang="en-US" sz="2300" dirty="0" smtClean="0">
                <a:solidFill>
                  <a:srgbClr val="000000"/>
                </a:solidFill>
                <a:latin typeface="Helvetica Neue Light"/>
                <a:cs typeface="Helvetica Neue Light"/>
              </a:rPr>
              <a:t>implementation in </a:t>
            </a:r>
            <a:r>
              <a:rPr lang="en-US" sz="2300" b="1" dirty="0" err="1" smtClean="0">
                <a:solidFill>
                  <a:srgbClr val="FF6600"/>
                </a:solidFill>
                <a:latin typeface="Helvetica Neue Light"/>
                <a:cs typeface="Helvetica Neue Light"/>
              </a:rPr>
              <a:t>MapReduce+Python</a:t>
            </a:r>
            <a:endParaRPr lang="en-US" sz="2300" dirty="0" smtClean="0">
              <a:solidFill>
                <a:srgbClr val="000000"/>
              </a:solidFill>
              <a:latin typeface="Helvetica Neue Light"/>
              <a:cs typeface="Helvetica Neue Light"/>
            </a:endParaRPr>
          </a:p>
          <a:p>
            <a:pPr marL="0" indent="0" algn="ctr">
              <a:buNone/>
            </a:pPr>
            <a:r>
              <a:rPr lang="en-US" sz="2300" dirty="0" smtClean="0">
                <a:latin typeface="Helvetica Neue Light"/>
                <a:cs typeface="Helvetica Neue Light"/>
              </a:rPr>
              <a:t>experiments up to </a:t>
            </a:r>
            <a:r>
              <a:rPr lang="en-US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billion-edge</a:t>
            </a:r>
            <a:r>
              <a:rPr lang="en-US" sz="2300" dirty="0" smtClean="0">
                <a:latin typeface="Helvetica Neue Light"/>
                <a:cs typeface="Helvetica Neue Light"/>
              </a:rPr>
              <a:t> graphs on</a:t>
            </a:r>
            <a:r>
              <a:rPr lang="en-US" sz="2300" b="1" dirty="0" smtClean="0">
                <a:latin typeface="Helvetica Neue Light"/>
                <a:cs typeface="Helvetica Neue Light"/>
              </a:rPr>
              <a:t> </a:t>
            </a:r>
            <a:r>
              <a:rPr lang="en-US" sz="2300" b="1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800 cores on Amazon EC2</a:t>
            </a:r>
          </a:p>
          <a:p>
            <a:pPr marL="0" indent="0">
              <a:buNone/>
            </a:pPr>
            <a:endParaRPr lang="en-US" sz="2300" dirty="0">
              <a:solidFill>
                <a:srgbClr val="000000"/>
              </a:solidFill>
              <a:latin typeface="Helvetica Neue Light"/>
              <a:cs typeface="Helvetica Neue Light"/>
            </a:endParaRP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116" y="2283366"/>
            <a:ext cx="3088332" cy="35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966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rgbClr val="010529"/>
                </a:solidFill>
                <a:latin typeface="Helvetica Neue Light"/>
                <a:cs typeface="Helvetica Neue Light"/>
              </a:rPr>
              <a:t>Graph Dependent Guarantees</a:t>
            </a:r>
            <a:endParaRPr lang="en-US" dirty="0">
              <a:solidFill>
                <a:srgbClr val="010529"/>
              </a:solidFill>
              <a:latin typeface="Helvetica Neue Light"/>
              <a:cs typeface="Helvetica Neue Ligh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-6047" y="4465914"/>
            <a:ext cx="9156094" cy="2203446"/>
            <a:chOff x="-6047" y="4465914"/>
            <a:chExt cx="9156094" cy="2203446"/>
          </a:xfrm>
        </p:grpSpPr>
        <p:grpSp>
          <p:nvGrpSpPr>
            <p:cNvPr id="7" name="Group 6"/>
            <p:cNvGrpSpPr/>
            <p:nvPr/>
          </p:nvGrpSpPr>
          <p:grpSpPr>
            <a:xfrm>
              <a:off x="-6047" y="4465914"/>
              <a:ext cx="9156094" cy="2203446"/>
              <a:chOff x="-36512" y="3817842"/>
              <a:chExt cx="9156094" cy="2203446"/>
            </a:xfrm>
          </p:grpSpPr>
          <p:sp>
            <p:nvSpPr>
              <p:cNvPr id="27" name="Title 1"/>
              <p:cNvSpPr txBox="1">
                <a:spLocks/>
              </p:cNvSpPr>
              <p:nvPr/>
            </p:nvSpPr>
            <p:spPr>
              <a:xfrm>
                <a:off x="-36512" y="3817842"/>
                <a:ext cx="9156094" cy="2203446"/>
              </a:xfrm>
              <a:prstGeom prst="rect">
                <a:avLst/>
              </a:prstGeom>
              <a:solidFill>
                <a:srgbClr val="010529"/>
              </a:solidFill>
              <a:ln w="9525" cap="flat" cmpd="sng" algn="ctr">
                <a:noFill/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2300" dirty="0" err="1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Thm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 2: </a:t>
                </a:r>
                <a:r>
                  <a:rPr lang="en-US" sz="2300" dirty="0" smtClean="0">
                    <a:solidFill>
                      <a:srgbClr val="FF6600"/>
                    </a:solidFill>
                    <a:latin typeface="Helvetica Neue Light"/>
                    <a:cs typeface="Helvetica Neue Light"/>
                  </a:rPr>
                  <a:t>If the largest </a:t>
                </a:r>
                <a:r>
                  <a:rPr lang="en-US" sz="2300" i="1" dirty="0" smtClean="0">
                    <a:solidFill>
                      <a:srgbClr val="FF6600"/>
                    </a:solidFill>
                    <a:latin typeface="Helvetica Neue Light"/>
                    <a:cs typeface="Helvetica Neue Light"/>
                  </a:rPr>
                  <a:t>d</a:t>
                </a:r>
                <a:r>
                  <a:rPr lang="en-US" sz="2300" dirty="0" smtClean="0">
                    <a:solidFill>
                      <a:srgbClr val="FF6600"/>
                    </a:solidFill>
                    <a:latin typeface="Helvetica Neue Light"/>
                    <a:cs typeface="Helvetica Neue Light"/>
                  </a:rPr>
                  <a:t> eigenvalues of the adjacency are positive:</a:t>
                </a:r>
              </a:p>
              <a:p>
                <a:pPr algn="l"/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The </a:t>
                </a:r>
                <a:r>
                  <a:rPr lang="en-US" sz="2300" dirty="0" err="1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Spannogram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 computes in time                  </a:t>
                </a:r>
                <a:r>
                  <a:rPr lang="en-US" sz="2300" dirty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	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	  a </a:t>
                </a:r>
                <a:r>
                  <a:rPr lang="en-US" sz="2300" i="1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k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-</a:t>
                </a:r>
                <a:r>
                  <a:rPr lang="en-US" sz="2300" dirty="0" err="1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subgraph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 with density 		</a:t>
                </a:r>
                <a:endParaRPr lang="en-US" sz="2300" dirty="0">
                  <a:solidFill>
                    <a:srgbClr val="FFFFFF"/>
                  </a:solidFill>
                  <a:latin typeface="Helvetica Neue Light"/>
                  <a:cs typeface="Helvetica Neue Light"/>
                </a:endParaRPr>
              </a:p>
              <a:p>
                <a:pPr algn="l"/>
                <a:endParaRPr lang="en-US" sz="2300" dirty="0">
                  <a:solidFill>
                    <a:srgbClr val="FFFFFF"/>
                  </a:solidFill>
                  <a:latin typeface="Helvetica Neue Light"/>
                  <a:cs typeface="Helvetica Neue Light"/>
                </a:endParaRPr>
              </a:p>
            </p:txBody>
          </p:sp>
          <p:pic>
            <p:nvPicPr>
              <p:cNvPr id="31" name="Picture 30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1535" y="4196042"/>
                <a:ext cx="2016224" cy="412011"/>
              </a:xfrm>
              <a:prstGeom prst="rect">
                <a:avLst/>
              </a:prstGeom>
            </p:spPr>
          </p:pic>
        </p:grpSp>
        <p:pic>
          <p:nvPicPr>
            <p:cNvPr id="2" name="Picture 1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1116" y="5999999"/>
              <a:ext cx="3723132" cy="426720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-12094" y="2348880"/>
            <a:ext cx="9156094" cy="1728192"/>
            <a:chOff x="-12094" y="2348880"/>
            <a:chExt cx="9156094" cy="1728192"/>
          </a:xfrm>
        </p:grpSpPr>
        <p:grpSp>
          <p:nvGrpSpPr>
            <p:cNvPr id="23" name="Group 22"/>
            <p:cNvGrpSpPr/>
            <p:nvPr/>
          </p:nvGrpSpPr>
          <p:grpSpPr>
            <a:xfrm>
              <a:off x="-12094" y="2348880"/>
              <a:ext cx="9156094" cy="1728192"/>
              <a:chOff x="-12094" y="1124744"/>
              <a:chExt cx="9156094" cy="1728192"/>
            </a:xfrm>
          </p:grpSpPr>
          <p:sp>
            <p:nvSpPr>
              <p:cNvPr id="16" name="Title 1"/>
              <p:cNvSpPr txBox="1">
                <a:spLocks/>
              </p:cNvSpPr>
              <p:nvPr/>
            </p:nvSpPr>
            <p:spPr>
              <a:xfrm>
                <a:off x="-12094" y="1124744"/>
                <a:ext cx="9156094" cy="1728192"/>
              </a:xfrm>
              <a:prstGeom prst="rect">
                <a:avLst/>
              </a:prstGeom>
              <a:solidFill>
                <a:srgbClr val="010529">
                  <a:alpha val="73000"/>
                </a:srgbClr>
              </a:solidFill>
              <a:ln w="9525" cap="flat" cmpd="sng" algn="ctr">
                <a:noFill/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horz">
                <a:normAutofit/>
              </a:bodyPr>
              <a:lstStyle>
                <a:lvl1pPr algn="ctr" defTabSz="4572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>
                  <a:defRPr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2300" dirty="0" err="1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Thm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 1: </a:t>
                </a:r>
              </a:p>
              <a:p>
                <a:pPr algn="l"/>
                <a:r>
                  <a:rPr lang="en-US" sz="2300" dirty="0" err="1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Spannogram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 computes in time                  </a:t>
                </a:r>
                <a:r>
                  <a:rPr lang="en-US" sz="2300" dirty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 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 a </a:t>
                </a:r>
                <a:r>
                  <a:rPr lang="en-US" sz="2300" i="1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k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-</a:t>
                </a:r>
                <a:r>
                  <a:rPr lang="en-US" sz="2300" dirty="0" err="1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subgraph</a:t>
                </a:r>
                <a:r>
                  <a:rPr lang="en-US" sz="2300" dirty="0" smtClean="0">
                    <a:solidFill>
                      <a:srgbClr val="FFFFFF"/>
                    </a:solidFill>
                    <a:latin typeface="Helvetica Neue Light"/>
                    <a:cs typeface="Helvetica Neue Light"/>
                  </a:rPr>
                  <a:t> with density</a:t>
                </a:r>
              </a:p>
              <a:p>
                <a:pPr algn="l"/>
                <a:endParaRPr lang="en-US" sz="2300" dirty="0">
                  <a:solidFill>
                    <a:srgbClr val="FFFFFF"/>
                  </a:solidFill>
                  <a:latin typeface="Helvetica Neue Light"/>
                  <a:cs typeface="Helvetica Neue Light"/>
                </a:endParaRPr>
              </a:p>
              <a:p>
                <a:pPr algn="l"/>
                <a:endParaRPr lang="en-US" sz="2300" dirty="0">
                  <a:solidFill>
                    <a:srgbClr val="FFFFFF"/>
                  </a:solidFill>
                  <a:latin typeface="Helvetica Neue Light"/>
                  <a:cs typeface="Helvetica Neue Light"/>
                </a:endParaRPr>
              </a:p>
            </p:txBody>
          </p:sp>
          <p:pic>
            <p:nvPicPr>
              <p:cNvPr id="9" name="Picture 8" descr="latex-image-1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39952" y="1448226"/>
                <a:ext cx="1296144" cy="468606"/>
              </a:xfrm>
              <a:prstGeom prst="rect">
                <a:avLst/>
              </a:prstGeom>
            </p:spPr>
          </p:pic>
        </p:grpSp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51466" y="3429000"/>
              <a:ext cx="4107180" cy="426720"/>
            </a:xfrm>
            <a:prstGeom prst="rect">
              <a:avLst/>
            </a:prstGeom>
          </p:spPr>
        </p:pic>
      </p:grp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924" y="1250016"/>
            <a:ext cx="5940152" cy="59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075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ta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537210"/>
            <a:ext cx="7360920" cy="57835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87824" y="220486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Trivial upper bound = k-1</a:t>
            </a:r>
            <a:endParaRPr lang="en-US" dirty="0">
              <a:latin typeface="Helvetica Neue Light"/>
              <a:cs typeface="Helvetica Neue Light"/>
            </a:endParaRPr>
          </a:p>
        </p:txBody>
      </p:sp>
      <p:cxnSp>
        <p:nvCxnSpPr>
          <p:cNvPr id="10" name="Straight Arrow Connector 9"/>
          <p:cNvCxnSpPr>
            <a:stCxn id="9" idx="3"/>
          </p:cNvCxnSpPr>
          <p:nvPr/>
        </p:nvCxnSpPr>
        <p:spPr>
          <a:xfrm>
            <a:off x="5652120" y="238953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568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ta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" y="537210"/>
            <a:ext cx="7360920" cy="5783580"/>
          </a:xfrm>
          <a:prstGeom prst="rect">
            <a:avLst/>
          </a:prstGeom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2987824" y="220486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 Light"/>
                <a:cs typeface="Helvetica Neue Light"/>
              </a:rPr>
              <a:t>Trivial upper bound = k-1</a:t>
            </a:r>
            <a:endParaRPr lang="en-US" dirty="0">
              <a:latin typeface="Helvetica Neue Light"/>
              <a:cs typeface="Helvetica Neue Light"/>
            </a:endParaRPr>
          </a:p>
        </p:txBody>
      </p:sp>
      <p:cxnSp>
        <p:nvCxnSpPr>
          <p:cNvPr id="5" name="Straight Arrow Connector 4"/>
          <p:cNvCxnSpPr>
            <a:stCxn id="4" idx="3"/>
          </p:cNvCxnSpPr>
          <p:nvPr/>
        </p:nvCxnSpPr>
        <p:spPr>
          <a:xfrm>
            <a:off x="5652120" y="2389530"/>
            <a:ext cx="10081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67544" y="6106651"/>
            <a:ext cx="8496944" cy="11387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Blue: </a:t>
            </a:r>
            <a:r>
              <a:rPr lang="en-US" sz="1700" dirty="0" err="1" smtClean="0">
                <a:solidFill>
                  <a:srgbClr val="2E99EE"/>
                </a:solidFill>
                <a:latin typeface="Helvetica Neue Light"/>
                <a:cs typeface="Helvetica Neue Light"/>
              </a:rPr>
              <a:t>Tpower</a:t>
            </a:r>
            <a:r>
              <a:rPr lang="en-US" sz="1700" dirty="0" smtClean="0">
                <a:solidFill>
                  <a:srgbClr val="2E99EE"/>
                </a:solidFill>
                <a:latin typeface="Helvetica Neue Light"/>
                <a:cs typeface="Helvetica Neue Light"/>
              </a:rPr>
              <a:t> JMLR’13</a:t>
            </a:r>
            <a:r>
              <a:rPr lang="en-US" sz="1700" dirty="0" smtClean="0">
                <a:solidFill>
                  <a:srgbClr val="FF6600"/>
                </a:solidFill>
                <a:latin typeface="Helvetica Neue Light"/>
                <a:cs typeface="Helvetica Neue Light"/>
              </a:rPr>
              <a:t>  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Green</a:t>
            </a:r>
            <a:r>
              <a:rPr lang="en-US" sz="1700" dirty="0">
                <a:solidFill>
                  <a:srgbClr val="5CC897"/>
                </a:solidFill>
                <a:latin typeface="Helvetica Neue Light"/>
                <a:cs typeface="Helvetica Neue Light"/>
              </a:rPr>
              <a:t>: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GreedyFeige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en-US" sz="1700" dirty="0" err="1" smtClean="0">
                <a:solidFill>
                  <a:srgbClr val="5CC897"/>
                </a:solidFill>
                <a:latin typeface="Helvetica Neue Light"/>
                <a:cs typeface="Helvetica Neue Light"/>
              </a:rPr>
              <a:t>Algorithmica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 </a:t>
            </a:r>
            <a:r>
              <a:rPr lang="fr-FR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5CC897"/>
                </a:solidFill>
                <a:latin typeface="Helvetica Neue Light"/>
                <a:cs typeface="Helvetica Neue Light"/>
              </a:rPr>
              <a:t>01  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Yellow: </a:t>
            </a:r>
            <a:r>
              <a:rPr lang="en-US" sz="1700" dirty="0" err="1" smtClean="0">
                <a:solidFill>
                  <a:srgbClr val="ECFF7B"/>
                </a:solidFill>
                <a:latin typeface="Helvetica Neue Light"/>
                <a:cs typeface="Helvetica Neue Light"/>
              </a:rPr>
              <a:t>GreedyRavi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 OR </a:t>
            </a:r>
            <a:r>
              <a:rPr lang="fr-FR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’</a:t>
            </a:r>
            <a:r>
              <a:rPr lang="en-US" sz="1700" dirty="0" smtClean="0">
                <a:solidFill>
                  <a:srgbClr val="ECFF7B"/>
                </a:solidFill>
                <a:latin typeface="Helvetica Neue Light"/>
                <a:cs typeface="Helvetica Neue Light"/>
              </a:rPr>
              <a:t>94</a:t>
            </a:r>
            <a:endParaRPr lang="en-US" sz="1700" dirty="0">
              <a:solidFill>
                <a:srgbClr val="ECFF7B"/>
              </a:solidFill>
              <a:latin typeface="Helvetica Neue Light"/>
              <a:cs typeface="Helvetica Neue Light"/>
            </a:endParaRPr>
          </a:p>
          <a:p>
            <a:endParaRPr lang="en-US" sz="1700" dirty="0" smtClean="0">
              <a:solidFill>
                <a:srgbClr val="FF6600"/>
              </a:solidFill>
              <a:latin typeface="Helvetica Neue Light"/>
              <a:cs typeface="Helvetica Neue Light"/>
            </a:endParaRPr>
          </a:p>
          <a:p>
            <a:endParaRPr lang="en-US" sz="1700" dirty="0">
              <a:solidFill>
                <a:srgbClr val="FF6600"/>
              </a:solidFill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465347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28779</TotalTime>
  <Words>748</Words>
  <Application>Microsoft Macintosh PowerPoint</Application>
  <PresentationFormat>Letter Paper (8.5x11 in)</PresentationFormat>
  <Paragraphs>263</Paragraphs>
  <Slides>27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Big Graph Analytics using Low-rank Approximations</vt:lpstr>
      <vt:lpstr>Densest k-Subgraph (DkS)</vt:lpstr>
      <vt:lpstr>Densest k-Subgraph (DkS)</vt:lpstr>
      <vt:lpstr>Worst-Case Analysis</vt:lpstr>
      <vt:lpstr>PowerPoint Presentation</vt:lpstr>
      <vt:lpstr>Moving Beyond the Worst-Case</vt:lpstr>
      <vt:lpstr>Graph Dependent Guarantees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DkS via Quadratic Optimization</vt:lpstr>
      <vt:lpstr>DkS via Bilinear Optimization</vt:lpstr>
      <vt:lpstr>A new low-rank framework</vt:lpstr>
      <vt:lpstr>How the low-rank solver works</vt:lpstr>
      <vt:lpstr>How the rank-1 solver works</vt:lpstr>
      <vt:lpstr>How the rank-2 solver works</vt:lpstr>
      <vt:lpstr>Mapreduce Implementation</vt:lpstr>
      <vt:lpstr>Billion-scale Graphs</vt:lpstr>
      <vt:lpstr>Conclusions</vt:lpstr>
      <vt:lpstr>PowerPoint Presentation</vt:lpstr>
      <vt:lpstr>the end</vt:lpstr>
      <vt:lpstr>Experiments</vt:lpstr>
    </vt:vector>
  </TitlesOfParts>
  <Company>Technical University of Crete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Anadim</dc:creator>
  <cp:lastModifiedBy>anadim</cp:lastModifiedBy>
  <cp:revision>1345</cp:revision>
  <cp:lastPrinted>2013-06-14T00:36:29Z</cp:lastPrinted>
  <dcterms:created xsi:type="dcterms:W3CDTF">2012-04-30T15:27:04Z</dcterms:created>
  <dcterms:modified xsi:type="dcterms:W3CDTF">2014-09-15T00:40:33Z</dcterms:modified>
</cp:coreProperties>
</file>

<file path=docProps/thumbnail.jpeg>
</file>